
<file path=[Content_Types].xml><?xml version="1.0" encoding="utf-8"?>
<Types xmlns="http://schemas.openxmlformats.org/package/2006/content-types">
  <Default Extension="png" ContentType="image/png"/>
  <Default Extension="emf" ContentType="image/x-emf"/>
  <Default Extension="m4a" ContentType="audio/mp4"/>
  <Default Extension="jpeg" ContentType="image/jpeg"/>
  <Default Extension="rels" ContentType="application/vnd.openxmlformats-package.relationships+xml"/>
  <Default Extension="xml" ContentType="application/xml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9" r:id="rId1"/>
  </p:sldMasterIdLst>
  <p:notesMasterIdLst>
    <p:notesMasterId r:id="rId21"/>
  </p:notesMasterIdLst>
  <p:handoutMasterIdLst>
    <p:handoutMasterId r:id="rId22"/>
  </p:handoutMasterIdLst>
  <p:sldIdLst>
    <p:sldId id="256" r:id="rId2"/>
    <p:sldId id="257" r:id="rId3"/>
    <p:sldId id="260" r:id="rId4"/>
    <p:sldId id="262" r:id="rId5"/>
    <p:sldId id="263" r:id="rId6"/>
    <p:sldId id="265" r:id="rId7"/>
    <p:sldId id="266" r:id="rId8"/>
    <p:sldId id="267" r:id="rId9"/>
    <p:sldId id="268" r:id="rId10"/>
    <p:sldId id="273" r:id="rId11"/>
    <p:sldId id="279" r:id="rId12"/>
    <p:sldId id="270" r:id="rId13"/>
    <p:sldId id="271" r:id="rId14"/>
    <p:sldId id="272" r:id="rId15"/>
    <p:sldId id="259" r:id="rId16"/>
    <p:sldId id="276" r:id="rId17"/>
    <p:sldId id="277" r:id="rId18"/>
    <p:sldId id="278" r:id="rId19"/>
    <p:sldId id="280" r:id="rId20"/>
  </p:sldIdLst>
  <p:sldSz cx="12192000" cy="6858000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655" autoAdjust="0"/>
    <p:restoredTop sz="85518"/>
  </p:normalViewPr>
  <p:slideViewPr>
    <p:cSldViewPr snapToGrid="0" snapToObjects="1">
      <p:cViewPr varScale="1">
        <p:scale>
          <a:sx n="96" d="100"/>
          <a:sy n="96" d="100"/>
        </p:scale>
        <p:origin x="1104" y="1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 snapToObjects="1">
      <p:cViewPr varScale="1">
        <p:scale>
          <a:sx n="97" d="100"/>
          <a:sy n="97" d="100"/>
        </p:scale>
        <p:origin x="43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7B9B173D-BDE1-334A-A54B-AB7416F08869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FA8520C-8460-0D42-86C9-D0794A4B3E8F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4B85B03-F712-974C-A1D8-1F9A468F5B60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5F3C87-CBF7-CC4C-8F0D-1EB8B0635779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B9DA787-5DE4-CD4A-B75E-AC89ED789CEF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D074958-CA5E-0C46-B182-67DF590DF5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04699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gif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0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033EF3F-35E2-3B43-BF81-CFC248C52316}" type="datetimeFigureOut">
              <a:rPr lang="en-US" smtClean="0"/>
              <a:t>10/27/21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CC03F89-1949-E64B-AC42-D3BE5974B6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72652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Hello, everyone!</a:t>
            </a:r>
          </a:p>
          <a:p>
            <a:endParaRPr lang="en-US" sz="120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  <a:p>
            <a:r>
              <a:rPr lang="en-US" sz="12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My project is “Worms and Stochastic Epidemic Models”. And I am supervised by Dr. Hugo Lo.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842742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74487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067626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570156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932588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30835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874290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478694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282124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067363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415772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55419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056967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997218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232598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355266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088373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CC03F89-1949-E64B-AC42-D3BE5974B6D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75339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UCL Branding background">
            <a:extLst>
              <a:ext uri="{FF2B5EF4-FFF2-40B4-BE49-F238E27FC236}">
                <a16:creationId xmlns:a16="http://schemas.microsoft.com/office/drawing/2014/main" id="{EA4C8DDC-D29E-5E43-9BC2-FD84B2117884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UCL Brand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25" cy="1341123"/>
          </a:xfrm>
          <a:prstGeom prst="rect">
            <a:avLst/>
          </a:prstGeom>
        </p:spPr>
      </p:pic>
      <p:sp>
        <p:nvSpPr>
          <p:cNvPr id="13" name="Faculty, Department title">
            <a:extLst>
              <a:ext uri="{FF2B5EF4-FFF2-40B4-BE49-F238E27FC236}">
                <a16:creationId xmlns:a16="http://schemas.microsoft.com/office/drawing/2014/main" id="{7B844C1D-C9E2-A040-B3FD-0E3861E051D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  <a:endParaRPr lang="en-US" dirty="0"/>
          </a:p>
        </p:txBody>
      </p:sp>
      <p:sp>
        <p:nvSpPr>
          <p:cNvPr id="9" name="Main image" descr="Image">
            <a:extLst>
              <a:ext uri="{FF2B5EF4-FFF2-40B4-BE49-F238E27FC236}">
                <a16:creationId xmlns:a16="http://schemas.microsoft.com/office/drawing/2014/main" id="{FD55159A-63D1-334F-B344-448B05BC84B5}"/>
              </a:ext>
            </a:extLst>
          </p:cNvPr>
          <p:cNvSpPr>
            <a:spLocks noGrp="1"/>
          </p:cNvSpPr>
          <p:nvPr>
            <p:ph type="pic" sz="quarter" idx="11" hasCustomPrompt="1"/>
          </p:nvPr>
        </p:nvSpPr>
        <p:spPr>
          <a:xfrm>
            <a:off x="0" y="1440000"/>
            <a:ext cx="12192000" cy="5421086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1" name="Main Headline" descr="Headline">
            <a:extLst>
              <a:ext uri="{FF2B5EF4-FFF2-40B4-BE49-F238E27FC236}">
                <a16:creationId xmlns:a16="http://schemas.microsoft.com/office/drawing/2014/main" id="{6D1BEB54-27B8-4348-8671-D93B41DC5E2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549105"/>
            <a:ext cx="7560000" cy="2340000"/>
          </a:xfrm>
          <a:solidFill>
            <a:srgbClr val="FFFFFF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</a:t>
            </a:r>
            <a:br>
              <a:rPr lang="en-US" dirty="0"/>
            </a:br>
            <a:r>
              <a:rPr lang="en-US" dirty="0"/>
              <a:t>Arial 44pt bold</a:t>
            </a:r>
          </a:p>
        </p:txBody>
      </p:sp>
    </p:spTree>
    <p:extLst>
      <p:ext uri="{BB962C8B-B14F-4D97-AF65-F5344CB8AC3E}">
        <p14:creationId xmlns:p14="http://schemas.microsoft.com/office/powerpoint/2010/main" val="20798371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2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7" name="Text" descr="Text">
            <a:extLst>
              <a:ext uri="{FF2B5EF4-FFF2-40B4-BE49-F238E27FC236}">
                <a16:creationId xmlns:a16="http://schemas.microsoft.com/office/drawing/2014/main" id="{2D2A157B-B06B-5E44-8987-B8F38A7435D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5399088" cy="3600000"/>
          </a:xfrm>
        </p:spPr>
        <p:txBody>
          <a:bodyPr/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/>
            </a:lvl1pPr>
            <a:lvl2pPr marL="222250" indent="-222250">
              <a:buFont typeface="Arial" panose="020B0604020202020204" pitchFamily="34" charset="0"/>
              <a:buChar char="•"/>
              <a:tabLst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35F69D9D-B78C-6D4D-8B1E-AB31E336A54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940000" y="2412000"/>
            <a:ext cx="5399088" cy="3600000"/>
          </a:xfrm>
        </p:spPr>
        <p:txBody>
          <a:bodyPr/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/>
            </a:lvl1pPr>
            <a:lvl2pPr marL="222250" indent="-222250">
              <a:buFont typeface="Arial" panose="020B0604020202020204" pitchFamily="34" charset="0"/>
              <a:buChar char="•"/>
              <a:tabLst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10/27/21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976271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CL 3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8" name="Text" descr="Text">
            <a:extLst>
              <a:ext uri="{FF2B5EF4-FFF2-40B4-BE49-F238E27FC236}">
                <a16:creationId xmlns:a16="http://schemas.microsoft.com/office/drawing/2014/main" id="{83D66963-CB2B-4B4F-BCF3-CFD7FD192F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3420000" cy="3600000"/>
          </a:xfrm>
        </p:spPr>
        <p:txBody>
          <a:bodyPr/>
          <a:lstStyle>
            <a:lvl1pPr marL="11112" indent="0">
              <a:buNone/>
              <a:defRPr sz="1800"/>
            </a:lvl1pPr>
            <a:lvl3pPr marL="180975" indent="-171450">
              <a:buFont typeface="Arial" panose="020B0604020202020204" pitchFamily="34" charset="0"/>
              <a:buChar char="•"/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F7085F07-56B0-4443-841E-837562823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20000" y="2412000"/>
            <a:ext cx="3420000" cy="3600000"/>
          </a:xfrm>
        </p:spPr>
        <p:txBody>
          <a:bodyPr/>
          <a:lstStyle>
            <a:lvl1pPr marL="11112" indent="0">
              <a:buNone/>
              <a:defRPr sz="1800"/>
            </a:lvl1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BB07EA65-C349-F04B-BF09-CC2483489C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0000" y="2412000"/>
            <a:ext cx="3420000" cy="3600000"/>
          </a:xfrm>
        </p:spPr>
        <p:txBody>
          <a:bodyPr/>
          <a:lstStyle>
            <a:lvl1pPr marL="11112" indent="0">
              <a:buNone/>
              <a:defRPr sz="1800"/>
            </a:lvl1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10/27/21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297744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4 column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15" name="Text" descr="Text">
            <a:extLst>
              <a:ext uri="{FF2B5EF4-FFF2-40B4-BE49-F238E27FC236}">
                <a16:creationId xmlns:a16="http://schemas.microsoft.com/office/drawing/2014/main" id="{23293D9A-92DE-2745-A551-12503D5B385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F11753E1-8533-844D-B406-655C6C93304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3287688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562D057E-84DA-844C-8F30-A88C629E1DF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168008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2" name="Text" descr="Text">
            <a:extLst>
              <a:ext uri="{FF2B5EF4-FFF2-40B4-BE49-F238E27FC236}">
                <a16:creationId xmlns:a16="http://schemas.microsoft.com/office/drawing/2014/main" id="{3FA6CE8B-790A-C44A-B1D0-DA5AC754A4F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9048328" y="2412000"/>
            <a:ext cx="2610000" cy="3764200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10/27/21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633446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4 column colour panel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Main Headline" descr="Headline">
            <a:extLst>
              <a:ext uri="{FF2B5EF4-FFF2-40B4-BE49-F238E27FC236}">
                <a16:creationId xmlns:a16="http://schemas.microsoft.com/office/drawing/2014/main" id="{5CB62203-BCF9-3241-9684-0F4402446FA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922302"/>
            <a:ext cx="2610000" cy="5220000"/>
          </a:xfrm>
          <a:solidFill>
            <a:schemeClr val="bg2"/>
          </a:solidFill>
        </p:spPr>
        <p:txBody>
          <a:bodyPr lIns="180000" tIns="180000" rIns="180000" bIns="180000"/>
          <a:lstStyle>
            <a:lvl1pPr marL="11112" indent="0">
              <a:buNone/>
              <a:defRPr/>
            </a:lvl1pPr>
            <a:lvl2pPr>
              <a:buFontTx/>
              <a:buNone/>
              <a:defRPr/>
            </a:lvl2pPr>
          </a:lstStyle>
          <a:p>
            <a:pPr lvl="0"/>
            <a:r>
              <a:rPr lang="en-US" sz="360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8" name="background">
            <a:extLst>
              <a:ext uri="{FF2B5EF4-FFF2-40B4-BE49-F238E27FC236}">
                <a16:creationId xmlns:a16="http://schemas.microsoft.com/office/drawing/2014/main" id="{E0051C4D-5840-9846-A6CC-052B1F915DE4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286800" y="900000"/>
            <a:ext cx="2610000" cy="5220000"/>
          </a:xfrm>
          <a:solidFill>
            <a:schemeClr val="bg2"/>
          </a:solidFill>
        </p:spPr>
        <p:txBody>
          <a:bodyPr lIns="180000" tIns="180000" rIns="180000" bIns="180000"/>
          <a:lstStyle>
            <a:lvl1pPr marL="11112" indent="0">
              <a:buNone/>
              <a:defRPr/>
            </a:lvl1pPr>
            <a:lvl2pPr>
              <a:buFontTx/>
              <a:buNone/>
              <a:defRPr/>
            </a:lvl2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pic>
        <p:nvPicPr>
          <p:cNvPr id="19" name="Picture" descr="Image">
            <a:extLst>
              <a:ext uri="{FF2B5EF4-FFF2-40B4-BE49-F238E27FC236}">
                <a16:creationId xmlns:a16="http://schemas.microsoft.com/office/drawing/2014/main" id="{7D295661-D9DD-8D43-9041-6814DE8FF69D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3905624" y="1290917"/>
            <a:ext cx="1328200" cy="1557617"/>
          </a:xfrm>
          <a:prstGeom prst="rect">
            <a:avLst/>
          </a:prstGeom>
        </p:spPr>
      </p:pic>
      <p:sp>
        <p:nvSpPr>
          <p:cNvPr id="13" name="Text" descr="Text">
            <a:extLst>
              <a:ext uri="{FF2B5EF4-FFF2-40B4-BE49-F238E27FC236}">
                <a16:creationId xmlns:a16="http://schemas.microsoft.com/office/drawing/2014/main" id="{73CED3B5-33C7-894B-9D58-FC396998F4D3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503712" y="3073400"/>
            <a:ext cx="2222500" cy="3022600"/>
          </a:xfrm>
        </p:spPr>
        <p:txBody>
          <a:bodyPr/>
          <a:lstStyle>
            <a:lvl1pPr>
              <a:defRPr sz="1800"/>
            </a:lvl1pPr>
            <a:lvl2pPr algn="l">
              <a:defRPr sz="1800"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9" name="background">
            <a:extLst>
              <a:ext uri="{FF2B5EF4-FFF2-40B4-BE49-F238E27FC236}">
                <a16:creationId xmlns:a16="http://schemas.microsoft.com/office/drawing/2014/main" id="{E69AB749-3152-6149-94E2-048594181730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38800" y="900000"/>
            <a:ext cx="2610000" cy="5220000"/>
          </a:xfrm>
          <a:solidFill>
            <a:schemeClr val="bg2"/>
          </a:solidFill>
        </p:spPr>
        <p:txBody>
          <a:bodyPr lIns="180000" tIns="180000" rIns="180000" bIns="180000"/>
          <a:lstStyle>
            <a:lvl1pPr marL="11112" indent="0">
              <a:buNone/>
              <a:defRPr/>
            </a:lvl1pPr>
            <a:lvl2pPr>
              <a:buFontTx/>
              <a:buNone/>
              <a:defRPr/>
            </a:lvl2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</a:p>
        </p:txBody>
      </p:sp>
      <p:pic>
        <p:nvPicPr>
          <p:cNvPr id="21" name="Picture" descr="Image">
            <a:extLst>
              <a:ext uri="{FF2B5EF4-FFF2-40B4-BE49-F238E27FC236}">
                <a16:creationId xmlns:a16="http://schemas.microsoft.com/office/drawing/2014/main" id="{34669171-BF23-B54C-8D3F-B1C89E122C36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6960096" y="1292400"/>
            <a:ext cx="1328200" cy="1557617"/>
          </a:xfrm>
          <a:prstGeom prst="rect">
            <a:avLst/>
          </a:prstGeom>
        </p:spPr>
      </p:pic>
      <p:sp>
        <p:nvSpPr>
          <p:cNvPr id="14" name="Text" descr="Text">
            <a:extLst>
              <a:ext uri="{FF2B5EF4-FFF2-40B4-BE49-F238E27FC236}">
                <a16:creationId xmlns:a16="http://schemas.microsoft.com/office/drawing/2014/main" id="{87F3A240-3369-0145-B540-5A60FA0848EA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456040" y="3073400"/>
            <a:ext cx="2222500" cy="3022600"/>
          </a:xfrm>
        </p:spPr>
        <p:txBody>
          <a:bodyPr/>
          <a:lstStyle>
            <a:lvl1pPr>
              <a:defRPr sz="1800"/>
            </a:lvl1pPr>
            <a:lvl2pPr algn="l">
              <a:defRPr sz="1800"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0" name="background">
            <a:extLst>
              <a:ext uri="{FF2B5EF4-FFF2-40B4-BE49-F238E27FC236}">
                <a16:creationId xmlns:a16="http://schemas.microsoft.com/office/drawing/2014/main" id="{F708712F-D0E9-B94A-A9B7-F258F0F10A7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9190800" y="900000"/>
            <a:ext cx="2610000" cy="5220000"/>
          </a:xfrm>
          <a:solidFill>
            <a:schemeClr val="bg2"/>
          </a:solidFill>
        </p:spPr>
        <p:txBody>
          <a:bodyPr lIns="180000" tIns="180000" rIns="180000" bIns="180000"/>
          <a:lstStyle>
            <a:lvl1pPr marL="11112" indent="0">
              <a:buNone/>
              <a:defRPr/>
            </a:lvl1pPr>
            <a:lvl2pPr>
              <a:buFontTx/>
              <a:buNone/>
              <a:defRPr/>
            </a:lvl2pPr>
          </a:lstStyle>
          <a:p>
            <a:r>
              <a:rPr lang="en-US" sz="3600" dirty="0">
                <a:latin typeface="Arial" panose="020B0604020202020204" pitchFamily="34" charset="0"/>
                <a:cs typeface="Arial" panose="020B0604020202020204" pitchFamily="34" charset="0"/>
              </a:rPr>
              <a:t>3</a:t>
            </a:r>
          </a:p>
        </p:txBody>
      </p:sp>
      <p:pic>
        <p:nvPicPr>
          <p:cNvPr id="22" name="Picture" descr="Image">
            <a:extLst>
              <a:ext uri="{FF2B5EF4-FFF2-40B4-BE49-F238E27FC236}">
                <a16:creationId xmlns:a16="http://schemas.microsoft.com/office/drawing/2014/main" id="{8073F21E-F4EF-B246-B7E8-4FA799EC37BA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40416" y="1290917"/>
            <a:ext cx="1328200" cy="1557617"/>
          </a:xfrm>
          <a:prstGeom prst="rect">
            <a:avLst/>
          </a:prstGeom>
        </p:spPr>
      </p:pic>
      <p:sp>
        <p:nvSpPr>
          <p:cNvPr id="16" name="Text" descr="Text">
            <a:extLst>
              <a:ext uri="{FF2B5EF4-FFF2-40B4-BE49-F238E27FC236}">
                <a16:creationId xmlns:a16="http://schemas.microsoft.com/office/drawing/2014/main" id="{5387EEB0-9F43-E241-9EDB-010FB36582B4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9408368" y="3068960"/>
            <a:ext cx="2222500" cy="3022600"/>
          </a:xfrm>
        </p:spPr>
        <p:txBody>
          <a:bodyPr/>
          <a:lstStyle>
            <a:lvl1pPr>
              <a:defRPr sz="1800"/>
            </a:lvl1pPr>
            <a:lvl2pPr algn="l">
              <a:defRPr sz="1800"/>
            </a:lvl2pPr>
            <a:lvl3pPr marL="180975" indent="-169863">
              <a:tabLst/>
              <a:defRPr/>
            </a:lvl3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6373E51-46F8-B446-A241-A5395388A9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10/27/21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BCFD4B-BF38-E841-868E-C9F3BBC726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B688DCC-68B7-D349-B50E-BEE3CC1D87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9683611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wo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5400000" cy="2325802"/>
          </a:xfrm>
        </p:spPr>
        <p:txBody>
          <a:bodyPr/>
          <a:lstStyle>
            <a:lvl1pPr>
              <a:defRPr sz="3600" b="0"/>
            </a:lvl1pPr>
          </a:lstStyle>
          <a:p>
            <a:pPr lvl="0"/>
            <a:r>
              <a:rPr lang="en-GB" dirty="0"/>
              <a:t>Heading</a:t>
            </a:r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96CC15FA-5D3D-604E-8882-80A2838906CB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3618500"/>
            <a:ext cx="5399088" cy="2617200"/>
          </a:xfrm>
        </p:spPr>
        <p:txBody>
          <a:bodyPr/>
          <a:lstStyle>
            <a:lvl1pPr marL="180975" marR="0" indent="-18097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7" name="Picture" descr="Image">
            <a:extLst>
              <a:ext uri="{FF2B5EF4-FFF2-40B4-BE49-F238E27FC236}">
                <a16:creationId xmlns:a16="http://schemas.microsoft.com/office/drawing/2014/main" id="{C443FA27-F0DB-1840-998D-206100BED38F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5940000" y="900000"/>
            <a:ext cx="5400000" cy="5344683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10/27/21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221592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hree column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icture" descr="Image">
            <a:extLst>
              <a:ext uri="{FF2B5EF4-FFF2-40B4-BE49-F238E27FC236}">
                <a16:creationId xmlns:a16="http://schemas.microsoft.com/office/drawing/2014/main" id="{935F83AB-29A1-EF49-B6EC-5214A87545D5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360000" y="900000"/>
            <a:ext cx="3420000" cy="2880000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8" name="Text" descr="Text">
            <a:extLst>
              <a:ext uri="{FF2B5EF4-FFF2-40B4-BE49-F238E27FC236}">
                <a16:creationId xmlns:a16="http://schemas.microsoft.com/office/drawing/2014/main" id="{83D66963-CB2B-4B4F-BCF3-CFD7FD192F0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4017600"/>
            <a:ext cx="3420000" cy="2304000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3" name="Picture" descr="Image">
            <a:extLst>
              <a:ext uri="{FF2B5EF4-FFF2-40B4-BE49-F238E27FC236}">
                <a16:creationId xmlns:a16="http://schemas.microsoft.com/office/drawing/2014/main" id="{E95E3DE4-2C02-DF4D-871A-130A912A3EB7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295800" y="900000"/>
            <a:ext cx="3420000" cy="2880000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10" name="Text" descr="Text">
            <a:extLst>
              <a:ext uri="{FF2B5EF4-FFF2-40B4-BE49-F238E27FC236}">
                <a16:creationId xmlns:a16="http://schemas.microsoft.com/office/drawing/2014/main" id="{F7085F07-56B0-4443-841E-8375628232B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320000" y="4017600"/>
            <a:ext cx="3420000" cy="2304000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15" name="Picture" descr="Image">
            <a:extLst>
              <a:ext uri="{FF2B5EF4-FFF2-40B4-BE49-F238E27FC236}">
                <a16:creationId xmlns:a16="http://schemas.microsoft.com/office/drawing/2014/main" id="{08A0AD7D-724B-E44B-89BE-D93B46E6BC83}"/>
              </a:ext>
            </a:extLst>
          </p:cNvPr>
          <p:cNvSpPr>
            <a:spLocks noGrp="1"/>
          </p:cNvSpPr>
          <p:nvPr>
            <p:ph type="pic" sz="quarter" idx="18" hasCustomPrompt="1"/>
          </p:nvPr>
        </p:nvSpPr>
        <p:spPr>
          <a:xfrm>
            <a:off x="8256240" y="900000"/>
            <a:ext cx="3420000" cy="2880000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11" name="Text" descr="Text">
            <a:extLst>
              <a:ext uri="{FF2B5EF4-FFF2-40B4-BE49-F238E27FC236}">
                <a16:creationId xmlns:a16="http://schemas.microsoft.com/office/drawing/2014/main" id="{BB07EA65-C349-F04B-BF09-CC2483489C5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80218" y="4017600"/>
            <a:ext cx="3420000" cy="2304000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10/27/21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85859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11" name="Table" descr="Text / Table">
            <a:extLst>
              <a:ext uri="{FF2B5EF4-FFF2-40B4-BE49-F238E27FC236}">
                <a16:creationId xmlns:a16="http://schemas.microsoft.com/office/drawing/2014/main" id="{4DEFD8C9-6C2B-9C49-9F6F-5A35A2B747AF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360363" y="2286001"/>
            <a:ext cx="11553825" cy="4073524"/>
          </a:xfrm>
        </p:spPr>
        <p:txBody>
          <a:bodyPr/>
          <a:lstStyle/>
          <a:p>
            <a:r>
              <a:rPr lang="en-GB" dirty="0"/>
              <a:t>Click to add table</a:t>
            </a:r>
            <a:endParaRPr lang="en-US" dirty="0"/>
          </a:p>
        </p:txBody>
      </p:sp>
      <p:sp>
        <p:nvSpPr>
          <p:cNvPr id="8" name="Text">
            <a:extLst>
              <a:ext uri="{FF2B5EF4-FFF2-40B4-BE49-F238E27FC236}">
                <a16:creationId xmlns:a16="http://schemas.microsoft.com/office/drawing/2014/main" id="{D31E44D0-02C4-914B-B5F4-F5B0F5862CB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9366454" y="2414430"/>
            <a:ext cx="2557322" cy="2623913"/>
          </a:xfrm>
        </p:spPr>
        <p:txBody>
          <a:bodyPr/>
          <a:lstStyle>
            <a:lvl1pPr marL="180975" indent="-169863">
              <a:tabLst/>
              <a:defRPr sz="1800"/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10/27/21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6906350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CL Tab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7" name="Table" descr="Text / Table">
            <a:extLst>
              <a:ext uri="{FF2B5EF4-FFF2-40B4-BE49-F238E27FC236}">
                <a16:creationId xmlns:a16="http://schemas.microsoft.com/office/drawing/2014/main" id="{01422A73-1E05-8B44-93EA-70AD3FCEEC9E}"/>
              </a:ext>
            </a:extLst>
          </p:cNvPr>
          <p:cNvSpPr>
            <a:spLocks noGrp="1"/>
          </p:cNvSpPr>
          <p:nvPr>
            <p:ph type="tbl" sz="quarter" idx="14" hasCustomPrompt="1"/>
          </p:nvPr>
        </p:nvSpPr>
        <p:spPr>
          <a:xfrm>
            <a:off x="360363" y="2286001"/>
            <a:ext cx="11553825" cy="4073524"/>
          </a:xfrm>
        </p:spPr>
        <p:txBody>
          <a:bodyPr/>
          <a:lstStyle/>
          <a:p>
            <a:r>
              <a:rPr lang="en-GB" dirty="0"/>
              <a:t>Click to add table</a:t>
            </a:r>
            <a:endParaRPr lang="en-US" dirty="0"/>
          </a:p>
        </p:txBody>
      </p:sp>
      <p:sp>
        <p:nvSpPr>
          <p:cNvPr id="9" name="Text">
            <a:extLst>
              <a:ext uri="{FF2B5EF4-FFF2-40B4-BE49-F238E27FC236}">
                <a16:creationId xmlns:a16="http://schemas.microsoft.com/office/drawing/2014/main" id="{AD015BAE-CDFB-0848-8398-8E01CAEBAAEC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3451091"/>
            <a:ext cx="2610000" cy="2894291"/>
          </a:xfrm>
          <a:noFill/>
        </p:spPr>
        <p:txBody>
          <a:bodyPr lIns="0" tIns="0" rIns="0" bIns="0"/>
          <a:lstStyle>
            <a:lvl1pPr>
              <a:defRPr sz="1800"/>
            </a:lvl1pPr>
            <a:lvl2pPr>
              <a:buFontTx/>
              <a:buNone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10/27/21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2470628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UCL Contact 2 column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GB" dirty="0"/>
              <a:t>Useful links &amp; contact details</a:t>
            </a:r>
            <a:endParaRPr lang="en-US" dirty="0"/>
          </a:p>
        </p:txBody>
      </p:sp>
      <p:sp>
        <p:nvSpPr>
          <p:cNvPr id="21" name="Text" descr="Text">
            <a:extLst>
              <a:ext uri="{FF2B5EF4-FFF2-40B4-BE49-F238E27FC236}">
                <a16:creationId xmlns:a16="http://schemas.microsoft.com/office/drawing/2014/main" id="{82579D70-1A08-DC42-8CE8-ACA8360A7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5399088" cy="3600000"/>
          </a:xfrm>
        </p:spPr>
        <p:txBody>
          <a:bodyPr/>
          <a:lstStyle>
            <a:lvl1pPr marL="180975" indent="-169863">
              <a:tabLst/>
              <a:defRPr sz="2400">
                <a:latin typeface="+mn-lt"/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22" name="Text" descr="Text">
            <a:extLst>
              <a:ext uri="{FF2B5EF4-FFF2-40B4-BE49-F238E27FC236}">
                <a16:creationId xmlns:a16="http://schemas.microsoft.com/office/drawing/2014/main" id="{82B359B7-CB0C-544C-88EE-891FC732EECE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40000" y="2412000"/>
            <a:ext cx="5399088" cy="3600000"/>
          </a:xfrm>
        </p:spPr>
        <p:txBody>
          <a:bodyPr/>
          <a:lstStyle>
            <a:lvl1pPr marL="180975" indent="-169863">
              <a:tabLst/>
              <a:defRPr sz="2400">
                <a:latin typeface="+mn-lt"/>
              </a:defRPr>
            </a:lvl1pPr>
          </a:lstStyle>
          <a:p>
            <a:pPr lvl="0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10/27/21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213318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ackground">
            <a:extLst>
              <a:ext uri="{FF2B5EF4-FFF2-40B4-BE49-F238E27FC236}">
                <a16:creationId xmlns:a16="http://schemas.microsoft.com/office/drawing/2014/main" id="{7E0FC6D2-4499-5C4C-8C93-C7590708B796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UCL Brand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25" cy="1341123"/>
          </a:xfrm>
          <a:prstGeom prst="rect">
            <a:avLst/>
          </a:prstGeom>
        </p:spPr>
      </p:pic>
      <p:sp>
        <p:nvSpPr>
          <p:cNvPr id="19" name="Department name">
            <a:extLst>
              <a:ext uri="{FF2B5EF4-FFF2-40B4-BE49-F238E27FC236}">
                <a16:creationId xmlns:a16="http://schemas.microsoft.com/office/drawing/2014/main" id="{879D505D-1EAF-D546-930D-5691672765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  <a:endParaRPr lang="en-US" dirty="0"/>
          </a:p>
        </p:txBody>
      </p:sp>
      <p:sp>
        <p:nvSpPr>
          <p:cNvPr id="11" name="Picture" descr="Image">
            <a:extLst>
              <a:ext uri="{FF2B5EF4-FFF2-40B4-BE49-F238E27FC236}">
                <a16:creationId xmlns:a16="http://schemas.microsoft.com/office/drawing/2014/main" id="{D7C34FC0-F8B1-D041-9578-733D7F3C687D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440000"/>
            <a:ext cx="12192000" cy="5421086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10" name="Main Headline" descr="Headline">
            <a:extLst>
              <a:ext uri="{FF2B5EF4-FFF2-40B4-BE49-F238E27FC236}">
                <a16:creationId xmlns:a16="http://schemas.microsoft.com/office/drawing/2014/main" id="{5F848594-69CD-DA4E-BB25-23F671A7C1B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0" y="1549105"/>
            <a:ext cx="7560000" cy="2340000"/>
          </a:xfrm>
          <a:solidFill>
            <a:srgbClr val="FFFFFF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</a:t>
            </a:r>
            <a:br>
              <a:rPr lang="en-US" dirty="0"/>
            </a:br>
            <a:r>
              <a:rPr lang="en-US" dirty="0"/>
              <a:t>Arial 44pt bold</a:t>
            </a:r>
          </a:p>
        </p:txBody>
      </p:sp>
      <p:sp>
        <p:nvSpPr>
          <p:cNvPr id="5" name="Sub Heading" descr="Sub heading">
            <a:extLst>
              <a:ext uri="{FF2B5EF4-FFF2-40B4-BE49-F238E27FC236}">
                <a16:creationId xmlns:a16="http://schemas.microsoft.com/office/drawing/2014/main" id="{D5AB2EC5-97D3-8D44-BB0B-9125E87D1F9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999" y="3239999"/>
            <a:ext cx="6840000" cy="651777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aseline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5236955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slide 2 - single line head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ckground">
            <a:extLst>
              <a:ext uri="{FF2B5EF4-FFF2-40B4-BE49-F238E27FC236}">
                <a16:creationId xmlns:a16="http://schemas.microsoft.com/office/drawing/2014/main" id="{8FD8CE85-9178-344E-BC9E-19B545ECA60C}"/>
              </a:ext>
            </a:extLst>
          </p:cNvPr>
          <p:cNvSpPr/>
          <p:nvPr userDrawn="1"/>
        </p:nvSpPr>
        <p:spPr>
          <a:xfrm>
            <a:off x="0" y="-1"/>
            <a:ext cx="12192000" cy="2520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3" name="UCL Brand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25" cy="1341123"/>
          </a:xfrm>
          <a:prstGeom prst="rect">
            <a:avLst/>
          </a:prstGeom>
        </p:spPr>
      </p:pic>
      <p:sp>
        <p:nvSpPr>
          <p:cNvPr id="19" name="Department name">
            <a:extLst>
              <a:ext uri="{FF2B5EF4-FFF2-40B4-BE49-F238E27FC236}">
                <a16:creationId xmlns:a16="http://schemas.microsoft.com/office/drawing/2014/main" id="{879D505D-1EAF-D546-930D-5691672765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  <a:endParaRPr lang="en-US" dirty="0"/>
          </a:p>
        </p:txBody>
      </p:sp>
      <p:sp>
        <p:nvSpPr>
          <p:cNvPr id="10" name="Main Headline" descr="Headline">
            <a:extLst>
              <a:ext uri="{FF2B5EF4-FFF2-40B4-BE49-F238E27FC236}">
                <a16:creationId xmlns:a16="http://schemas.microsoft.com/office/drawing/2014/main" id="{14916FEE-2CA1-274A-AB9A-27AE550ED61F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360000" y="1620000"/>
            <a:ext cx="10800690" cy="816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headline, Arial 44pt bold</a:t>
            </a:r>
            <a:br>
              <a:rPr lang="en-US" dirty="0"/>
            </a:br>
            <a:endParaRPr lang="en-US" altLang="en-US" dirty="0"/>
          </a:p>
        </p:txBody>
      </p:sp>
      <p:sp>
        <p:nvSpPr>
          <p:cNvPr id="11" name="Picture " descr="Image">
            <a:extLst>
              <a:ext uri="{FF2B5EF4-FFF2-40B4-BE49-F238E27FC236}">
                <a16:creationId xmlns:a16="http://schemas.microsoft.com/office/drawing/2014/main" id="{7AAB61C2-2ECC-1549-9211-9297F9B818DB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2505456"/>
            <a:ext cx="12192000" cy="4352544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6977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- Double line - no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Background">
            <a:extLst>
              <a:ext uri="{FF2B5EF4-FFF2-40B4-BE49-F238E27FC236}">
                <a16:creationId xmlns:a16="http://schemas.microsoft.com/office/drawing/2014/main" id="{271759B8-0ABB-3643-884B-0A918443C549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UCL Brand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25" cy="1341123"/>
          </a:xfrm>
          <a:prstGeom prst="rect">
            <a:avLst/>
          </a:prstGeom>
        </p:spPr>
      </p:pic>
      <p:sp>
        <p:nvSpPr>
          <p:cNvPr id="19" name="Department name">
            <a:extLst>
              <a:ext uri="{FF2B5EF4-FFF2-40B4-BE49-F238E27FC236}">
                <a16:creationId xmlns:a16="http://schemas.microsoft.com/office/drawing/2014/main" id="{879D505D-1EAF-D546-930D-5691672765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  <a:endParaRPr lang="en-US" dirty="0"/>
          </a:p>
        </p:txBody>
      </p:sp>
      <p:sp>
        <p:nvSpPr>
          <p:cNvPr id="2" name="Background">
            <a:extLst>
              <a:ext uri="{FF2B5EF4-FFF2-40B4-BE49-F238E27FC236}">
                <a16:creationId xmlns:a16="http://schemas.microsoft.com/office/drawing/2014/main" id="{8FD8CE85-9178-344E-BC9E-19B545ECA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1440000"/>
            <a:ext cx="12192000" cy="1679261"/>
          </a:xfrm>
          <a:prstGeom prst="rect">
            <a:avLst/>
          </a:prstGeom>
          <a:solidFill>
            <a:schemeClr val="bg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Main Headline" descr="Headline">
            <a:extLst>
              <a:ext uri="{FF2B5EF4-FFF2-40B4-BE49-F238E27FC236}">
                <a16:creationId xmlns:a16="http://schemas.microsoft.com/office/drawing/2014/main" id="{0AFC6B55-24BD-7545-82A9-DD37164DF15B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360000" y="1620000"/>
            <a:ext cx="10800690" cy="13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headline, Arial 44pt bold</a:t>
            </a:r>
            <a:br>
              <a:rPr lang="en-US" dirty="0"/>
            </a:br>
            <a:endParaRPr lang="en-US" altLang="en-US" dirty="0"/>
          </a:p>
        </p:txBody>
      </p:sp>
      <p:sp>
        <p:nvSpPr>
          <p:cNvPr id="10" name="Sub Heading" descr="Sub heading">
            <a:extLst>
              <a:ext uri="{FF2B5EF4-FFF2-40B4-BE49-F238E27FC236}">
                <a16:creationId xmlns:a16="http://schemas.microsoft.com/office/drawing/2014/main" id="{790EF792-5BFA-7942-944E-20B5F5BA61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999" y="3420000"/>
            <a:ext cx="9000000" cy="1908000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3262552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Title  - Double line - half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Background">
            <a:extLst>
              <a:ext uri="{FF2B5EF4-FFF2-40B4-BE49-F238E27FC236}">
                <a16:creationId xmlns:a16="http://schemas.microsoft.com/office/drawing/2014/main" id="{59606069-DCB2-E341-97E0-98600856E2E5}"/>
              </a:ext>
            </a:extLst>
          </p:cNvPr>
          <p:cNvSpPr/>
          <p:nvPr userDrawn="1"/>
        </p:nvSpPr>
        <p:spPr>
          <a:xfrm>
            <a:off x="0" y="0"/>
            <a:ext cx="12192000" cy="1425039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UCL Branding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25" cy="1341123"/>
          </a:xfrm>
          <a:prstGeom prst="rect">
            <a:avLst/>
          </a:prstGeom>
        </p:spPr>
      </p:pic>
      <p:sp>
        <p:nvSpPr>
          <p:cNvPr id="19" name="Department name">
            <a:extLst>
              <a:ext uri="{FF2B5EF4-FFF2-40B4-BE49-F238E27FC236}">
                <a16:creationId xmlns:a16="http://schemas.microsoft.com/office/drawing/2014/main" id="{879D505D-1EAF-D546-930D-569167276535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360000" y="360000"/>
            <a:ext cx="5760000" cy="720000"/>
          </a:xfrm>
        </p:spPr>
        <p:txBody>
          <a:bodyPr/>
          <a:lstStyle>
            <a:lvl1pPr marL="11112" indent="0">
              <a:buNone/>
              <a:defRPr sz="1400" b="1" i="0" cap="all" baseline="0">
                <a:solidFill>
                  <a:srgbClr val="FFFFFF"/>
                </a:solidFill>
                <a:latin typeface="+mj-lt"/>
              </a:defRPr>
            </a:lvl1pPr>
          </a:lstStyle>
          <a:p>
            <a:pPr lvl="0"/>
            <a:r>
              <a:rPr lang="en-GB" dirty="0"/>
              <a:t>FACULTY, DEPARTMENT</a:t>
            </a:r>
            <a:endParaRPr lang="en-US" dirty="0"/>
          </a:p>
        </p:txBody>
      </p:sp>
      <p:sp>
        <p:nvSpPr>
          <p:cNvPr id="12" name="Picture" descr="Image">
            <a:extLst>
              <a:ext uri="{FF2B5EF4-FFF2-40B4-BE49-F238E27FC236}">
                <a16:creationId xmlns:a16="http://schemas.microsoft.com/office/drawing/2014/main" id="{A724F846-9E16-0743-9A5C-ED2946248F5A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0" y="1436914"/>
            <a:ext cx="12192000" cy="1682804"/>
          </a:xfrm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2" name="Background">
            <a:extLst>
              <a:ext uri="{FF2B5EF4-FFF2-40B4-BE49-F238E27FC236}">
                <a16:creationId xmlns:a16="http://schemas.microsoft.com/office/drawing/2014/main" id="{8FD8CE85-9178-344E-BC9E-19B545ECA6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 flipV="1">
            <a:off x="0" y="3122579"/>
            <a:ext cx="12192000" cy="3735421"/>
          </a:xfrm>
          <a:prstGeom prst="rect">
            <a:avLst/>
          </a:prstGeom>
          <a:solidFill>
            <a:schemeClr val="bg1">
              <a:lumMod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Main Headline" descr="Headline">
            <a:extLst>
              <a:ext uri="{FF2B5EF4-FFF2-40B4-BE49-F238E27FC236}">
                <a16:creationId xmlns:a16="http://schemas.microsoft.com/office/drawing/2014/main" id="{F393605F-7BBC-284E-8DAE-0B5B84113824}"/>
              </a:ext>
            </a:extLst>
          </p:cNvPr>
          <p:cNvSpPr>
            <a:spLocks noGrp="1" noChangeArrowheads="1"/>
          </p:cNvSpPr>
          <p:nvPr>
            <p:ph type="title" hasCustomPrompt="1"/>
          </p:nvPr>
        </p:nvSpPr>
        <p:spPr bwMode="auto">
          <a:xfrm>
            <a:off x="360000" y="3470479"/>
            <a:ext cx="10800690" cy="13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Main headline, Arial 44pt bold</a:t>
            </a:r>
            <a:br>
              <a:rPr lang="en-US" dirty="0"/>
            </a:br>
            <a:endParaRPr lang="en-US" altLang="en-US" dirty="0"/>
          </a:p>
        </p:txBody>
      </p:sp>
      <p:sp>
        <p:nvSpPr>
          <p:cNvPr id="10" name="Sub Heading" descr="Sub heading">
            <a:extLst>
              <a:ext uri="{FF2B5EF4-FFF2-40B4-BE49-F238E27FC236}">
                <a16:creationId xmlns:a16="http://schemas.microsoft.com/office/drawing/2014/main" id="{790EF792-5BFA-7942-944E-20B5F5BA61DD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59999" y="4950000"/>
            <a:ext cx="9000000" cy="1908000"/>
          </a:xfrm>
        </p:spPr>
        <p:txBody>
          <a:bodyPr/>
          <a:lstStyle>
            <a:lvl1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lvl1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842271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- section star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in Headline" descr="Headline">
            <a:extLst>
              <a:ext uri="{FF2B5EF4-FFF2-40B4-BE49-F238E27FC236}">
                <a16:creationId xmlns:a16="http://schemas.microsoft.com/office/drawing/2014/main" id="{F833FB40-EB53-5843-98C6-9C72F5A141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008000"/>
            <a:ext cx="10080000" cy="2880000"/>
          </a:xfrm>
          <a:solidFill>
            <a:srgbClr val="FFFFFF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 Arial 44pt bold</a:t>
            </a:r>
          </a:p>
        </p:txBody>
      </p:sp>
      <p:sp>
        <p:nvSpPr>
          <p:cNvPr id="11" name="Sub Heading" descr="Sub heading">
            <a:extLst>
              <a:ext uri="{FF2B5EF4-FFF2-40B4-BE49-F238E27FC236}">
                <a16:creationId xmlns:a16="http://schemas.microsoft.com/office/drawing/2014/main" id="{169F44E5-11A5-074E-ADAE-05ACB4110AED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59228" y="2308225"/>
            <a:ext cx="8719457" cy="1447800"/>
          </a:xfrm>
        </p:spPr>
        <p:txBody>
          <a:bodyPr/>
          <a:lstStyle>
            <a:lvl1pPr marL="11112" indent="0">
              <a:buNone/>
              <a:defRPr>
                <a:solidFill>
                  <a:srgbClr val="000000"/>
                </a:solidFill>
              </a:defRPr>
            </a:lvl1pPr>
          </a:lstStyle>
          <a:p>
            <a:pPr lvl="0"/>
            <a:r>
              <a:rPr lang="en-GB" dirty="0"/>
              <a:t>Large text size, Arial 36 point</a:t>
            </a:r>
          </a:p>
        </p:txBody>
      </p:sp>
      <p:sp>
        <p:nvSpPr>
          <p:cNvPr id="3" name="Text" descr="Main text">
            <a:extLst>
              <a:ext uri="{FF2B5EF4-FFF2-40B4-BE49-F238E27FC236}">
                <a16:creationId xmlns:a16="http://schemas.microsoft.com/office/drawing/2014/main" id="{2EF862B8-1DA8-F84D-B71C-ED32E4C1E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4176077"/>
            <a:ext cx="5400000" cy="1483200"/>
          </a:xfrm>
        </p:spPr>
        <p:txBody>
          <a:bodyPr/>
          <a:lstStyle>
            <a:lvl1pPr marL="225425" indent="-215900">
              <a:buFont typeface="Arial" panose="020B0604020202020204" pitchFamily="34" charset="0"/>
              <a:buChar char="•"/>
              <a:tabLst/>
              <a:defRPr sz="2400"/>
            </a:lvl1pPr>
          </a:lstStyle>
          <a:p>
            <a:pPr lvl="0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10" name="Text" descr="Main text">
            <a:extLst>
              <a:ext uri="{FF2B5EF4-FFF2-40B4-BE49-F238E27FC236}">
                <a16:creationId xmlns:a16="http://schemas.microsoft.com/office/drawing/2014/main" id="{C2A66C45-730D-F54A-A6B0-8A42E75C38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40000" y="4176077"/>
            <a:ext cx="5400000" cy="1483200"/>
          </a:xfrm>
        </p:spPr>
        <p:txBody>
          <a:bodyPr/>
          <a:lstStyle>
            <a:lvl1pPr marL="180975" marR="0" indent="-18097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1800" baseline="0"/>
            </a:lvl1pPr>
          </a:lstStyle>
          <a:p>
            <a:pPr marL="285750" marR="0" lvl="0" indent="-28575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tabLst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499122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ivider - section st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Main Headline" descr="Headline">
            <a:extLst>
              <a:ext uri="{FF2B5EF4-FFF2-40B4-BE49-F238E27FC236}">
                <a16:creationId xmlns:a16="http://schemas.microsoft.com/office/drawing/2014/main" id="{F833FB40-EB53-5843-98C6-9C72F5A141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008000"/>
            <a:ext cx="10080000" cy="2880000"/>
          </a:xfrm>
          <a:solidFill>
            <a:srgbClr val="000000"/>
          </a:solidFill>
        </p:spPr>
        <p:txBody>
          <a:bodyPr lIns="360000" tIns="180000"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Main headline, Arial 44pt bold</a:t>
            </a:r>
          </a:p>
        </p:txBody>
      </p:sp>
      <p:sp>
        <p:nvSpPr>
          <p:cNvPr id="4" name="Sub Heading">
            <a:extLst>
              <a:ext uri="{FF2B5EF4-FFF2-40B4-BE49-F238E27FC236}">
                <a16:creationId xmlns:a16="http://schemas.microsoft.com/office/drawing/2014/main" id="{7EFF5C86-B7E9-E24F-A032-A4DF63C9C46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359228" y="2308225"/>
            <a:ext cx="8719457" cy="1447800"/>
          </a:xfrm>
        </p:spPr>
        <p:txBody>
          <a:bodyPr/>
          <a:lstStyle>
            <a:lvl1pPr marL="11112" indent="0">
              <a:buNone/>
              <a:defRPr>
                <a:solidFill>
                  <a:srgbClr val="FFFFFF"/>
                </a:solidFill>
              </a:defRPr>
            </a:lvl1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" descr="Main text">
            <a:extLst>
              <a:ext uri="{FF2B5EF4-FFF2-40B4-BE49-F238E27FC236}">
                <a16:creationId xmlns:a16="http://schemas.microsoft.com/office/drawing/2014/main" id="{2EF862B8-1DA8-F84D-B71C-ED32E4C1E65F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4176077"/>
            <a:ext cx="5400000" cy="1483200"/>
          </a:xfrm>
        </p:spPr>
        <p:txBody>
          <a:bodyPr/>
          <a:lstStyle>
            <a:lvl1pPr marL="11112" indent="0">
              <a:buNone/>
              <a:defRPr sz="2400"/>
            </a:lvl1pPr>
          </a:lstStyle>
          <a:p>
            <a:pPr lvl="0"/>
            <a:r>
              <a:rPr lang="en-US" sz="2400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  <p:sp>
        <p:nvSpPr>
          <p:cNvPr id="10" name="Text" descr="Main text">
            <a:extLst>
              <a:ext uri="{FF2B5EF4-FFF2-40B4-BE49-F238E27FC236}">
                <a16:creationId xmlns:a16="http://schemas.microsoft.com/office/drawing/2014/main" id="{C2A66C45-730D-F54A-A6B0-8A42E75C38AD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940000" y="4176077"/>
            <a:ext cx="5400000" cy="1483200"/>
          </a:xfrm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 baseline="0"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14197711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vider - section star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">
            <a:extLst>
              <a:ext uri="{FF2B5EF4-FFF2-40B4-BE49-F238E27FC236}">
                <a16:creationId xmlns:a16="http://schemas.microsoft.com/office/drawing/2014/main" id="{F9ECF375-EFC6-8846-9FEE-E3BEC7506D85}"/>
              </a:ext>
            </a:extLst>
          </p:cNvPr>
          <p:cNvSpPr>
            <a:spLocks noGrp="1"/>
          </p:cNvSpPr>
          <p:nvPr>
            <p:ph type="pic" sz="quarter" idx="12" hasCustomPrompt="1"/>
          </p:nvPr>
        </p:nvSpPr>
        <p:spPr>
          <a:xfrm>
            <a:off x="356616" y="900000"/>
            <a:ext cx="7534656" cy="5448518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6" name="Main Headline" descr="Headline">
            <a:extLst>
              <a:ext uri="{FF2B5EF4-FFF2-40B4-BE49-F238E27FC236}">
                <a16:creationId xmlns:a16="http://schemas.microsoft.com/office/drawing/2014/main" id="{F833FB40-EB53-5843-98C6-9C72F5A141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-2" y="1440000"/>
            <a:ext cx="6480000" cy="2880000"/>
          </a:xfrm>
          <a:solidFill>
            <a:schemeClr val="bg1"/>
          </a:solidFill>
        </p:spPr>
        <p:txBody>
          <a:bodyPr lIns="360000" tIns="180000"/>
          <a:lstStyle>
            <a:lvl1pPr>
              <a:defRPr baseline="0">
                <a:solidFill>
                  <a:srgbClr val="000000"/>
                </a:solidFill>
              </a:defRPr>
            </a:lvl1pPr>
          </a:lstStyle>
          <a:p>
            <a:r>
              <a:rPr lang="en-US" dirty="0"/>
              <a:t>Main headline, </a:t>
            </a:r>
            <a:br>
              <a:rPr lang="en-US" dirty="0"/>
            </a:br>
            <a:r>
              <a:rPr lang="en-US" dirty="0"/>
              <a:t>Arial 44pt bold</a:t>
            </a:r>
          </a:p>
        </p:txBody>
      </p:sp>
      <p:sp>
        <p:nvSpPr>
          <p:cNvPr id="8" name="Picture " descr="Image">
            <a:extLst>
              <a:ext uri="{FF2B5EF4-FFF2-40B4-BE49-F238E27FC236}">
                <a16:creationId xmlns:a16="http://schemas.microsoft.com/office/drawing/2014/main" id="{9390C092-D95C-EF41-9B4C-B77F203C0B07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8266715" y="900000"/>
            <a:ext cx="3536848" cy="2906486"/>
          </a:xfrm>
          <a:solidFill>
            <a:srgbClr val="FFFFFF"/>
          </a:solidFill>
          <a:ln>
            <a:noFill/>
          </a:ln>
        </p:spPr>
        <p:txBody>
          <a:bodyPr anchor="b" anchorCtr="0"/>
          <a:lstStyle>
            <a:lvl1pPr marL="11112" indent="0" algn="ctr">
              <a:buNone/>
              <a:defRPr sz="2400"/>
            </a:lvl1pPr>
          </a:lstStyle>
          <a:p>
            <a:r>
              <a:rPr lang="en-GB" dirty="0"/>
              <a:t>Click to add picture</a:t>
            </a:r>
            <a:br>
              <a:rPr lang="en-GB" dirty="0"/>
            </a:br>
            <a:endParaRPr lang="en-GB" dirty="0"/>
          </a:p>
        </p:txBody>
      </p:sp>
      <p:sp>
        <p:nvSpPr>
          <p:cNvPr id="9" name="Text" descr="Text">
            <a:extLst>
              <a:ext uri="{FF2B5EF4-FFF2-40B4-BE49-F238E27FC236}">
                <a16:creationId xmlns:a16="http://schemas.microsoft.com/office/drawing/2014/main" id="{B97104E0-DC3E-EB49-A0B8-75D9C6ED8ED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262900" y="4164600"/>
            <a:ext cx="3542400" cy="2287000"/>
          </a:xfrm>
        </p:spPr>
        <p:txBody>
          <a:bodyPr/>
          <a:lstStyle>
            <a:lvl1pPr marL="0" marR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 sz="1800"/>
            </a:lvl1pPr>
          </a:lstStyle>
          <a:p>
            <a:pPr marL="0" marR="0" lvl="0" indent="0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>
                <a:latin typeface="Arial" panose="020B0604020202020204" pitchFamily="34" charset="0"/>
                <a:cs typeface="Arial" panose="020B0604020202020204" pitchFamily="34" charset="0"/>
              </a:rPr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271443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UCL single text 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in Headline" descr="Headline">
            <a:extLst>
              <a:ext uri="{FF2B5EF4-FFF2-40B4-BE49-F238E27FC236}">
                <a16:creationId xmlns:a16="http://schemas.microsoft.com/office/drawing/2014/main" id="{D136E2B9-C028-5142-BBB3-807BD19349D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60000" y="899999"/>
            <a:ext cx="8999900" cy="1368000"/>
          </a:xfrm>
        </p:spPr>
        <p:txBody>
          <a:bodyPr/>
          <a:lstStyle/>
          <a:p>
            <a:r>
              <a:rPr lang="en-US" dirty="0"/>
              <a:t>Main headline, Arial 44pt bold</a:t>
            </a:r>
          </a:p>
        </p:txBody>
      </p:sp>
      <p:sp>
        <p:nvSpPr>
          <p:cNvPr id="12" name="Text" descr="Text">
            <a:extLst>
              <a:ext uri="{FF2B5EF4-FFF2-40B4-BE49-F238E27FC236}">
                <a16:creationId xmlns:a16="http://schemas.microsoft.com/office/drawing/2014/main" id="{52E39625-6121-A140-A00B-27BF9DA232CD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360000" y="2412000"/>
            <a:ext cx="10439064" cy="3600000"/>
          </a:xfrm>
        </p:spPr>
        <p:txBody>
          <a:bodyPr/>
          <a:lstStyle>
            <a:lvl1pPr marL="225425" marR="0" indent="-225425" algn="l" defTabSz="914400" rtl="0" eaLnBrk="1" fontAlgn="base" latinLnBrk="0" hangingPunct="1">
              <a:lnSpc>
                <a:spcPct val="90000"/>
              </a:lnSpc>
              <a:spcBef>
                <a:spcPts val="1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Char char="•"/>
              <a:tabLst/>
              <a:defRPr sz="2400"/>
            </a:lvl1pPr>
            <a:lvl2pPr marL="222250" indent="-222250">
              <a:buFont typeface="Arial" panose="020B0604020202020204" pitchFamily="34" charset="0"/>
              <a:buChar char="•"/>
              <a:tabLst/>
              <a:defRPr/>
            </a:lvl2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6E4EAF8-165C-2D4A-9B32-495E40A071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10/27/21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BBB3CA-848C-EF44-BEE5-EB67145F2B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ADB6E47-510B-8542-8D2A-81F475B8DE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9862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UCL branding brackground">
            <a:extLst>
              <a:ext uri="{FF2B5EF4-FFF2-40B4-BE49-F238E27FC236}">
                <a16:creationId xmlns:a16="http://schemas.microsoft.com/office/drawing/2014/main" id="{66A102D5-ABE3-9744-AE9F-9AF93B04BE7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0" y="0"/>
            <a:ext cx="12192000" cy="664143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UCL Branding"/>
          <p:cNvPicPr>
            <a:picLocks noChangeAspect="1"/>
          </p:cNvPicPr>
          <p:nvPr userDrawn="1"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5073" cy="545593"/>
          </a:xfrm>
          <a:prstGeom prst="rect">
            <a:avLst/>
          </a:prstGeom>
        </p:spPr>
      </p:pic>
      <p:sp>
        <p:nvSpPr>
          <p:cNvPr id="1026" name="Title Headline" descr="Headline">
            <a:extLst>
              <a:ext uri="{FF2B5EF4-FFF2-40B4-BE49-F238E27FC236}">
                <a16:creationId xmlns:a16="http://schemas.microsoft.com/office/drawing/2014/main" id="{1389B5D6-B2B6-B044-8F75-8C9E18FFF8EF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 bwMode="auto">
          <a:xfrm>
            <a:off x="360000" y="899999"/>
            <a:ext cx="10800690" cy="136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Main headline</a:t>
            </a:r>
            <a:r>
              <a:rPr lang="en-GB" altLang="en-US" dirty="0"/>
              <a:t>, Arial 44pt bold</a:t>
            </a:r>
            <a:endParaRPr lang="en-US" altLang="en-US" dirty="0"/>
          </a:p>
        </p:txBody>
      </p:sp>
      <p:sp>
        <p:nvSpPr>
          <p:cNvPr id="1027" name="Text" descr="Main text">
            <a:extLst>
              <a:ext uri="{FF2B5EF4-FFF2-40B4-BE49-F238E27FC236}">
                <a16:creationId xmlns:a16="http://schemas.microsoft.com/office/drawing/2014/main" id="{840A67E7-10FC-DE4B-8222-DBD366537BA8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xfrm>
            <a:off x="360000" y="2376000"/>
            <a:ext cx="10800690" cy="3780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4"/>
            <a:endParaRPr lang="en-US" dirty="0"/>
          </a:p>
        </p:txBody>
      </p:sp>
      <p:sp>
        <p:nvSpPr>
          <p:cNvPr id="4" name="Date " descr="Date">
            <a:extLst>
              <a:ext uri="{FF2B5EF4-FFF2-40B4-BE49-F238E27FC236}">
                <a16:creationId xmlns:a16="http://schemas.microsoft.com/office/drawing/2014/main" id="{BC7573E6-5C96-F54E-8C6A-D81E27BE494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362211" y="6480000"/>
            <a:ext cx="27432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C6478F44-CA4B-8F47-8400-2C19AC9A20AB}" type="datetimeFigureOut">
              <a:rPr lang="en-US" smtClean="0"/>
              <a:pPr>
                <a:defRPr/>
              </a:pPr>
              <a:t>10/27/21</a:t>
            </a:fld>
            <a:endParaRPr lang="en-US" dirty="0"/>
          </a:p>
        </p:txBody>
      </p:sp>
      <p:sp>
        <p:nvSpPr>
          <p:cNvPr id="5" name="Footer " descr="Footer title">
            <a:extLst>
              <a:ext uri="{FF2B5EF4-FFF2-40B4-BE49-F238E27FC236}">
                <a16:creationId xmlns:a16="http://schemas.microsoft.com/office/drawing/2014/main" id="{1B01C4CC-C66F-714D-B313-340C31FA703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320000" y="6480000"/>
            <a:ext cx="6480000" cy="360000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endParaRPr lang="en-US" dirty="0"/>
          </a:p>
        </p:txBody>
      </p:sp>
      <p:sp>
        <p:nvSpPr>
          <p:cNvPr id="6" name="Slide number" descr="Page number">
            <a:extLst>
              <a:ext uri="{FF2B5EF4-FFF2-40B4-BE49-F238E27FC236}">
                <a16:creationId xmlns:a16="http://schemas.microsoft.com/office/drawing/2014/main" id="{D2C68658-D4C2-394E-8334-67AC9BE3F12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23111" y="6480000"/>
            <a:ext cx="769307" cy="269918"/>
          </a:xfrm>
          <a:prstGeom prst="rect">
            <a:avLst/>
          </a:prstGeom>
        </p:spPr>
        <p:txBody>
          <a:bodyPr vert="horz" lIns="0" tIns="0" rIns="0" bIns="0" rtlCol="0" anchor="t" anchorCtr="0"/>
          <a:lstStyle>
            <a:lvl1pPr algn="r" eaLnBrk="1" fontAlgn="auto" hangingPunct="1">
              <a:spcBef>
                <a:spcPts val="0"/>
              </a:spcBef>
              <a:spcAft>
                <a:spcPts val="0"/>
              </a:spcAft>
              <a:defRPr sz="1200" smtClean="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pPr>
              <a:defRPr/>
            </a:pPr>
            <a:fld id="{A68DF897-BF7D-364E-94C4-DBD7D61CD3A9}" type="slidenum">
              <a:rPr lang="en-US" smtClean="0"/>
              <a:pPr>
                <a:defRPr/>
              </a:pPr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1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2" r:id="rId2"/>
    <p:sldLayoutId id="2147483723" r:id="rId3"/>
    <p:sldLayoutId id="2147483726" r:id="rId4"/>
    <p:sldLayoutId id="2147483727" r:id="rId5"/>
    <p:sldLayoutId id="2147483728" r:id="rId6"/>
    <p:sldLayoutId id="2147483729" r:id="rId7"/>
    <p:sldLayoutId id="2147483730" r:id="rId8"/>
    <p:sldLayoutId id="2147483731" r:id="rId9"/>
    <p:sldLayoutId id="2147483732" r:id="rId10"/>
    <p:sldLayoutId id="2147483733" r:id="rId11"/>
    <p:sldLayoutId id="2147483734" r:id="rId12"/>
    <p:sldLayoutId id="2147483735" r:id="rId13"/>
    <p:sldLayoutId id="2147483736" r:id="rId14"/>
    <p:sldLayoutId id="2147483737" r:id="rId15"/>
    <p:sldLayoutId id="2147483738" r:id="rId16"/>
    <p:sldLayoutId id="2147483739" r:id="rId17"/>
    <p:sldLayoutId id="2147483740" r:id="rId18"/>
  </p:sldLayoutIdLst>
  <p:txStyles>
    <p:titleStyle>
      <a:lvl1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 b="1" i="0" kern="1200" baseline="0">
          <a:solidFill>
            <a:schemeClr val="tx1"/>
          </a:solidFill>
          <a:latin typeface="+mj-lt"/>
          <a:ea typeface="+mj-ea"/>
          <a:cs typeface="+mj-cs"/>
        </a:defRPr>
      </a:lvl1pPr>
      <a:lvl2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2pPr>
      <a:lvl3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3pPr>
      <a:lvl4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4pPr>
      <a:lvl5pPr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5pPr>
      <a:lvl6pPr marL="4572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6pPr>
      <a:lvl7pPr marL="9144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7pPr>
      <a:lvl8pPr marL="13716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8pPr>
      <a:lvl9pPr marL="1828800" algn="l" rtl="0" eaLnBrk="1" fontAlgn="base" hangingPunct="1">
        <a:lnSpc>
          <a:spcPct val="90000"/>
        </a:lnSpc>
        <a:spcBef>
          <a:spcPct val="0"/>
        </a:spcBef>
        <a:spcAft>
          <a:spcPct val="0"/>
        </a:spcAft>
        <a:defRPr sz="4400">
          <a:solidFill>
            <a:schemeClr val="tx1"/>
          </a:solidFill>
          <a:latin typeface="Arial" panose="020B0604020202020204" pitchFamily="34" charset="0"/>
        </a:defRPr>
      </a:lvl9pPr>
    </p:titleStyle>
    <p:bodyStyle>
      <a:lvl1pPr marL="222250" marR="0" indent="-211138" algn="l" defTabSz="914400" rtl="0" eaLnBrk="1" fontAlgn="base" latinLnBrk="0" hangingPunct="1">
        <a:lnSpc>
          <a:spcPct val="100000"/>
        </a:lnSpc>
        <a:spcBef>
          <a:spcPts val="10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sz="3600" kern="1200" baseline="0">
          <a:solidFill>
            <a:schemeClr val="tx1"/>
          </a:solidFill>
          <a:latin typeface="+mn-lt"/>
          <a:ea typeface="+mn-ea"/>
          <a:cs typeface="+mn-cs"/>
        </a:defRPr>
      </a:lvl1pPr>
      <a:lvl2pPr marL="222250" indent="-211138" algn="l" rtl="0" eaLnBrk="1" fontAlgn="base" hangingPunct="1">
        <a:lnSpc>
          <a:spcPct val="100000"/>
        </a:lnSpc>
        <a:spcBef>
          <a:spcPts val="0"/>
        </a:spcBef>
        <a:spcAft>
          <a:spcPct val="0"/>
        </a:spcAft>
        <a:buSzPct val="80000"/>
        <a:buFont typeface="Arial" panose="020B0604020202020204" pitchFamily="34" charset="0"/>
        <a:buChar char="•"/>
        <a:tabLst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222250" indent="-211138" algn="l" rtl="0" eaLnBrk="1" fontAlgn="base" hangingPunct="1">
        <a:lnSpc>
          <a:spcPct val="100000"/>
        </a:lnSpc>
        <a:spcBef>
          <a:spcPts val="500"/>
        </a:spcBef>
        <a:spcAft>
          <a:spcPct val="0"/>
        </a:spcAft>
        <a:buSzPct val="80000"/>
        <a:buFont typeface="Arial" panose="020B0604020202020204" pitchFamily="34" charset="0"/>
        <a:buChar char="•"/>
        <a:tabLst/>
        <a:defRPr sz="1800" kern="1200" baseline="0">
          <a:solidFill>
            <a:schemeClr val="tx1"/>
          </a:solidFill>
          <a:latin typeface="+mn-lt"/>
          <a:ea typeface="+mn-ea"/>
          <a:cs typeface="+mn-cs"/>
        </a:defRPr>
      </a:lvl3pPr>
      <a:lvl4pPr marL="11112" marR="0" indent="0" algn="l" defTabSz="914400" rtl="0" eaLnBrk="1" fontAlgn="base" latinLnBrk="0" hangingPunct="1">
        <a:lnSpc>
          <a:spcPct val="100000"/>
        </a:lnSpc>
        <a:spcBef>
          <a:spcPts val="500"/>
        </a:spcBef>
        <a:spcAft>
          <a:spcPct val="0"/>
        </a:spcAft>
        <a:buClrTx/>
        <a:buSzPct val="80000"/>
        <a:buFont typeface="Arial" panose="020B0604020202020204" pitchFamily="34" charset="0"/>
        <a:buNone/>
        <a:tabLst/>
        <a:defRPr kern="1200">
          <a:solidFill>
            <a:schemeClr val="tx1"/>
          </a:solidFill>
          <a:latin typeface="+mn-lt"/>
          <a:ea typeface="+mn-ea"/>
          <a:cs typeface="+mn-cs"/>
        </a:defRPr>
      </a:lvl4pPr>
      <a:lvl5pPr marL="180975" marR="0" indent="-180975" algn="l" defTabSz="914400" rtl="0" eaLnBrk="1" fontAlgn="base" latinLnBrk="0" hangingPunct="1">
        <a:lnSpc>
          <a:spcPct val="100000"/>
        </a:lnSpc>
        <a:spcBef>
          <a:spcPts val="500"/>
        </a:spcBef>
        <a:spcAft>
          <a:spcPct val="0"/>
        </a:spcAft>
        <a:buClrTx/>
        <a:buSzPct val="80000"/>
        <a:buFont typeface="Arial" panose="020B0604020202020204" pitchFamily="34" charset="0"/>
        <a:buChar char="•"/>
        <a:tabLst/>
        <a:defRPr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4.png"/><Relationship Id="rId5" Type="http://schemas.openxmlformats.org/officeDocument/2006/relationships/image" Target="../media/image17.png"/><Relationship Id="rId4" Type="http://schemas.openxmlformats.org/officeDocument/2006/relationships/notesSlide" Target="../notesSlides/notesSlide10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9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8.png"/><Relationship Id="rId5" Type="http://schemas.openxmlformats.org/officeDocument/2006/relationships/image" Target="../media/image17.gif"/><Relationship Id="rId4" Type="http://schemas.openxmlformats.org/officeDocument/2006/relationships/notesSlide" Target="../notesSlides/notesSlide11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2.png"/><Relationship Id="rId2" Type="http://schemas.openxmlformats.org/officeDocument/2006/relationships/audio" Target="../media/media12.m4a"/><Relationship Id="rId1" Type="http://schemas.microsoft.com/office/2007/relationships/media" Target="../media/media12.m4a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notesSlide" Target="../notesSlides/notesSlide12.xml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25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4.png"/><Relationship Id="rId2" Type="http://schemas.openxmlformats.org/officeDocument/2006/relationships/audio" Target="../media/media14.m4a"/><Relationship Id="rId1" Type="http://schemas.microsoft.com/office/2007/relationships/media" Target="../media/media14.m4a"/><Relationship Id="rId6" Type="http://schemas.openxmlformats.org/officeDocument/2006/relationships/image" Target="../media/image27.png"/><Relationship Id="rId5" Type="http://schemas.openxmlformats.org/officeDocument/2006/relationships/image" Target="../media/image26.png"/><Relationship Id="rId4" Type="http://schemas.openxmlformats.org/officeDocument/2006/relationships/notesSlide" Target="../notesSlides/notesSlide1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7" Type="http://schemas.openxmlformats.org/officeDocument/2006/relationships/image" Target="../media/image4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notesSlide" Target="../notesSlides/notesSlide15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6.m4a"/><Relationship Id="rId1" Type="http://schemas.microsoft.com/office/2007/relationships/media" Target="../media/media16.m4a"/><Relationship Id="rId6" Type="http://schemas.openxmlformats.org/officeDocument/2006/relationships/image" Target="../media/image4.png"/><Relationship Id="rId5" Type="http://schemas.openxmlformats.org/officeDocument/2006/relationships/image" Target="../media/image33.png"/><Relationship Id="rId4" Type="http://schemas.openxmlformats.org/officeDocument/2006/relationships/notesSlide" Target="../notesSlides/notesSlide16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1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8.m4a"/><Relationship Id="rId1" Type="http://schemas.microsoft.com/office/2007/relationships/media" Target="../media/media18.m4a"/><Relationship Id="rId6" Type="http://schemas.openxmlformats.org/officeDocument/2006/relationships/image" Target="../media/image4.png"/><Relationship Id="rId5" Type="http://schemas.openxmlformats.org/officeDocument/2006/relationships/image" Target="../media/image30.png"/><Relationship Id="rId4" Type="http://schemas.openxmlformats.org/officeDocument/2006/relationships/notesSlide" Target="../notesSlides/notesSlide18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4.png"/><Relationship Id="rId4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image" Target="../media/image5.png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4.png"/><Relationship Id="rId5" Type="http://schemas.openxmlformats.org/officeDocument/2006/relationships/image" Target="../media/image6.png"/><Relationship Id="rId4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4.png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0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4.png"/><Relationship Id="rId5" Type="http://schemas.openxmlformats.org/officeDocument/2006/relationships/image" Target="../media/image11.png"/><Relationship Id="rId4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14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notesSlide" Target="../notesSlides/notesSlide8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9.xml"/><Relationship Id="rId7" Type="http://schemas.openxmlformats.org/officeDocument/2006/relationships/image" Target="../media/image4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 Placeholder 5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en-US" dirty="0"/>
              <a:t>Department of Statistical Science</a:t>
            </a:r>
          </a:p>
          <a:p>
            <a:r>
              <a:rPr lang="en-US" dirty="0"/>
              <a:t>Faculty of Mathematical &amp; Physical Sciences </a:t>
            </a:r>
          </a:p>
          <a:p>
            <a:endParaRPr lang="en-GB" dirty="0"/>
          </a:p>
        </p:txBody>
      </p:sp>
      <p:sp>
        <p:nvSpPr>
          <p:cNvPr id="5" name="Title 4" descr="Heading"/>
          <p:cNvSpPr>
            <a:spLocks noGrp="1"/>
          </p:cNvSpPr>
          <p:nvPr>
            <p:ph type="title"/>
          </p:nvPr>
        </p:nvSpPr>
        <p:spPr>
          <a:xfrm>
            <a:off x="2340000" y="2582386"/>
            <a:ext cx="7560000" cy="2340000"/>
          </a:xfrm>
        </p:spPr>
        <p:txBody>
          <a:bodyPr/>
          <a:lstStyle/>
          <a:p>
            <a:pPr algn="ctr"/>
            <a:r>
              <a:rPr lang="en-US" dirty="0"/>
              <a:t>Worms and Stochastic Epidemic Models </a:t>
            </a:r>
            <a:br>
              <a:rPr lang="en-US" dirty="0"/>
            </a:br>
            <a:br>
              <a:rPr lang="en-US" dirty="0"/>
            </a:br>
            <a:r>
              <a:rPr lang="en-US" sz="1600" dirty="0"/>
              <a:t>supervised by Dr. </a:t>
            </a:r>
            <a:r>
              <a:rPr lang="en-US" sz="1600" dirty="0" err="1"/>
              <a:t>Chak</a:t>
            </a:r>
            <a:r>
              <a:rPr lang="en-US" sz="1600" dirty="0"/>
              <a:t> </a:t>
            </a:r>
            <a:r>
              <a:rPr lang="en-US" sz="1600" dirty="0" err="1"/>
              <a:t>Hei</a:t>
            </a:r>
            <a:r>
              <a:rPr lang="en-US" sz="1600" dirty="0"/>
              <a:t> (Hugo) Lo</a:t>
            </a:r>
            <a:endParaRPr lang="en-GB" dirty="0"/>
          </a:p>
        </p:txBody>
      </p:sp>
      <p:pic>
        <p:nvPicPr>
          <p:cNvPr id="2" name="Slide_1">
            <a:hlinkClick r:id="" action="ppaction://media"/>
            <a:extLst>
              <a:ext uri="{FF2B5EF4-FFF2-40B4-BE49-F238E27FC236}">
                <a16:creationId xmlns:a16="http://schemas.microsoft.com/office/drawing/2014/main" id="{4E814FED-8AF3-7D43-B519-84216BE49CC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24629" y="6490629"/>
            <a:ext cx="367371" cy="3673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59472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9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Movements of the population</a:t>
            </a:r>
            <a:br>
              <a:rPr lang="en-GB" dirty="0"/>
            </a:b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 descr="Text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</p:spPr>
            <p:txBody>
              <a:bodyPr/>
              <a:lstStyle/>
              <a:p>
                <a:r>
                  <a:rPr lang="en-US" dirty="0"/>
                  <a:t>Overall infection rate: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l-GR" i="1" dirty="0">
                        <a:latin typeface="Cambria Math" panose="02040503050406030204" pitchFamily="18" charset="0"/>
                      </a:rPr>
                      <m:t>𝛽</m:t>
                    </m:r>
                    <m:sSub>
                      <m:sSubPr>
                        <m:ctrlPr>
                          <a:rPr lang="el-GR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𝐸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</m:oMath>
                </a14:m>
                <a:r>
                  <a:rPr lang="en-US" dirty="0"/>
                  <a:t> is the number of edges from points in I to the points in S.</a:t>
                </a:r>
              </a:p>
              <a:p>
                <a:r>
                  <a:rPr lang="en-US" dirty="0"/>
                  <a:t>Overall recovery rate: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l-GR" i="1" dirty="0">
                        <a:latin typeface="Cambria Math" panose="02040503050406030204" pitchFamily="18" charset="0"/>
                      </a:rPr>
                      <m:t>𝛿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, where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err="1" smtClean="0">
                        <a:latin typeface="Cambria Math" panose="02040503050406030204" pitchFamily="18" charset="0"/>
                      </a:rPr>
                      <m:t>𝑖</m:t>
                    </m:r>
                  </m:oMath>
                </a14:m>
                <a:r>
                  <a:rPr lang="en-US" dirty="0"/>
                  <a:t> is the number of devices in the state I at a time point. </a:t>
                </a:r>
              </a:p>
              <a:p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i="1" dirty="0">
                        <a:latin typeface="Cambria Math" panose="02040503050406030204" pitchFamily="18" charset="0"/>
                      </a:rPr>
                      <m:t>P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/(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),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𝑃𝑟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⁡(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 =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/(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endParaRPr lang="en-US" dirty="0"/>
              </a:p>
              <a:p>
                <a:r>
                  <a:rPr lang="en-US" dirty="0"/>
                  <a:t>The time interval between two events: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∼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𝐸𝑥𝑝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𝑎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dirty="0" err="1">
                        <a:latin typeface="Cambria Math" panose="02040503050406030204" pitchFamily="18" charset="0"/>
                      </a:rPr>
                      <m:t>𝑏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The time taken for a single movement of points: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𝑇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′ ∼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(0.8,1.2)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l-GR" dirty="0"/>
              </a:p>
              <a:p>
                <a:endParaRPr lang="en-US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Text Placeholder 4" descr="Text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  <a:blipFill>
                <a:blip r:embed="rId5"/>
                <a:stretch>
                  <a:fillRect l="-1649" t="-3521" r="-17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Slide_10">
            <a:hlinkClick r:id="" action="ppaction://media"/>
            <a:extLst>
              <a:ext uri="{FF2B5EF4-FFF2-40B4-BE49-F238E27FC236}">
                <a16:creationId xmlns:a16="http://schemas.microsoft.com/office/drawing/2014/main" id="{B007BF23-B5C9-E142-ACA1-F4589A7038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34906" y="6500906"/>
            <a:ext cx="357094" cy="3570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482499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9473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Picture 13">
            <a:extLst>
              <a:ext uri="{FF2B5EF4-FFF2-40B4-BE49-F238E27FC236}">
                <a16:creationId xmlns:a16="http://schemas.microsoft.com/office/drawing/2014/main" id="{C8A6BDB0-7107-3E47-9545-29ADF870324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72914" y="1334251"/>
            <a:ext cx="4333765" cy="4333765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95190D01-5169-724F-BE5B-3A86466EB5E6}"/>
              </a:ext>
            </a:extLst>
          </p:cNvPr>
          <p:cNvSpPr txBox="1"/>
          <p:nvPr/>
        </p:nvSpPr>
        <p:spPr>
          <a:xfrm>
            <a:off x="4233722" y="5243895"/>
            <a:ext cx="373134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Animation showing the movements until the first event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B5DFCD5-55CE-6245-9988-83679F447EBC}"/>
              </a:ext>
            </a:extLst>
          </p:cNvPr>
          <p:cNvSpPr txBox="1"/>
          <p:nvPr/>
        </p:nvSpPr>
        <p:spPr>
          <a:xfrm>
            <a:off x="168614" y="88954"/>
            <a:ext cx="314701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Movements of the population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FD06FDEB-6893-DE43-A53E-27A7F8430F8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007" t="4747" r="5536" b="12323"/>
          <a:stretch/>
        </p:blipFill>
        <p:spPr>
          <a:xfrm>
            <a:off x="168614" y="1528763"/>
            <a:ext cx="3768435" cy="3614737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9AD58689-7CDA-904A-A78F-EC8862B012AA}"/>
              </a:ext>
            </a:extLst>
          </p:cNvPr>
          <p:cNvSpPr txBox="1"/>
          <p:nvPr/>
        </p:nvSpPr>
        <p:spPr>
          <a:xfrm>
            <a:off x="358961" y="5274885"/>
            <a:ext cx="338773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Distribution of points before movements (No event has </a:t>
            </a:r>
            <a:r>
              <a:rPr lang="en-US" dirty="0" err="1"/>
              <a:t>happend</a:t>
            </a:r>
            <a:r>
              <a:rPr lang="en-US" dirty="0"/>
              <a:t>)</a:t>
            </a:r>
          </a:p>
        </p:txBody>
      </p:sp>
      <p:grpSp>
        <p:nvGrpSpPr>
          <p:cNvPr id="3" name="Group 2">
            <a:extLst>
              <a:ext uri="{FF2B5EF4-FFF2-40B4-BE49-F238E27FC236}">
                <a16:creationId xmlns:a16="http://schemas.microsoft.com/office/drawing/2014/main" id="{172C4CCA-EE58-A14F-BC36-48F5BDEAA1A4}"/>
              </a:ext>
            </a:extLst>
          </p:cNvPr>
          <p:cNvGrpSpPr/>
          <p:nvPr/>
        </p:nvGrpSpPr>
        <p:grpSpPr>
          <a:xfrm>
            <a:off x="8142543" y="1528764"/>
            <a:ext cx="3779814" cy="4669451"/>
            <a:chOff x="4178323" y="1528763"/>
            <a:chExt cx="3779814" cy="4669451"/>
          </a:xfrm>
        </p:grpSpPr>
        <p:pic>
          <p:nvPicPr>
            <p:cNvPr id="19" name="Picture 18">
              <a:extLst>
                <a:ext uri="{FF2B5EF4-FFF2-40B4-BE49-F238E27FC236}">
                  <a16:creationId xmlns:a16="http://schemas.microsoft.com/office/drawing/2014/main" id="{4F4E7CAA-B043-BC47-A977-04D4C17B669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/>
            <a:srcRect l="8171" t="4858" r="5111" b="12211"/>
            <a:stretch/>
          </p:blipFill>
          <p:spPr>
            <a:xfrm>
              <a:off x="4178323" y="1528763"/>
              <a:ext cx="3779814" cy="3614737"/>
            </a:xfrm>
            <a:prstGeom prst="rect">
              <a:avLst/>
            </a:prstGeom>
          </p:spPr>
        </p:pic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EB6F7C8D-BEC0-4F4D-868F-33A2797002E0}"/>
                </a:ext>
              </a:extLst>
            </p:cNvPr>
            <p:cNvSpPr txBox="1"/>
            <p:nvPr/>
          </p:nvSpPr>
          <p:spPr>
            <a:xfrm>
              <a:off x="4374360" y="5274884"/>
              <a:ext cx="3387739" cy="92333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just"/>
              <a:r>
                <a:rPr lang="en-US" dirty="0"/>
                <a:t>Distribution of points after movements (just before the first event occurs)</a:t>
              </a:r>
            </a:p>
          </p:txBody>
        </p:sp>
      </p:grpSp>
      <p:pic>
        <p:nvPicPr>
          <p:cNvPr id="4" name="Slide_11">
            <a:hlinkClick r:id="" action="ppaction://media"/>
            <a:extLst>
              <a:ext uri="{FF2B5EF4-FFF2-40B4-BE49-F238E27FC236}">
                <a16:creationId xmlns:a16="http://schemas.microsoft.com/office/drawing/2014/main" id="{F07EC266-420D-0E45-A57C-7B261DFC01C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28670" y="6494670"/>
            <a:ext cx="363330" cy="3633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82151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7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46D13692-2E8C-8344-83DD-C821EC42053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68614" y="1549876"/>
            <a:ext cx="3987310" cy="3987310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2468739-B678-E54A-95F8-BFBD1682968C}"/>
              </a:ext>
            </a:extLst>
          </p:cNvPr>
          <p:cNvSpPr txBox="1"/>
          <p:nvPr/>
        </p:nvSpPr>
        <p:spPr>
          <a:xfrm>
            <a:off x="168614" y="88954"/>
            <a:ext cx="2390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Transmission of Virus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BB07F27A-542E-BA45-B733-90D928E1AF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955506" y="1549876"/>
            <a:ext cx="3987310" cy="398731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D1899059-D34B-1543-8B00-316E84BA02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42398" y="1549876"/>
            <a:ext cx="3992468" cy="3992468"/>
          </a:xfrm>
          <a:prstGeom prst="rect">
            <a:avLst/>
          </a:prstGeom>
        </p:spPr>
      </p:pic>
      <p:sp>
        <p:nvSpPr>
          <p:cNvPr id="17" name="TextBox 16">
            <a:extLst>
              <a:ext uri="{FF2B5EF4-FFF2-40B4-BE49-F238E27FC236}">
                <a16:creationId xmlns:a16="http://schemas.microsoft.com/office/drawing/2014/main" id="{2B06D8CF-B415-DA4A-A68D-551B648EB802}"/>
              </a:ext>
            </a:extLst>
          </p:cNvPr>
          <p:cNvSpPr txBox="1"/>
          <p:nvPr/>
        </p:nvSpPr>
        <p:spPr>
          <a:xfrm>
            <a:off x="494852" y="5249732"/>
            <a:ext cx="34187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times = 0: initial state with only one infective 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30191E5-B634-0A49-9FEC-86FC2F7FE0C9}"/>
              </a:ext>
            </a:extLst>
          </p:cNvPr>
          <p:cNvSpPr txBox="1"/>
          <p:nvPr/>
        </p:nvSpPr>
        <p:spPr>
          <a:xfrm>
            <a:off x="4239804" y="5249732"/>
            <a:ext cx="35025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times = 19: the first recovery event occurs 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EA4771BA-D5C9-AB4F-8F76-BBE44F27DB8A}"/>
              </a:ext>
            </a:extLst>
          </p:cNvPr>
          <p:cNvSpPr txBox="1"/>
          <p:nvPr/>
        </p:nvSpPr>
        <p:spPr>
          <a:xfrm>
            <a:off x="8157674" y="5249732"/>
            <a:ext cx="366107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times = 59: 50% of the population get infected </a:t>
            </a:r>
          </a:p>
        </p:txBody>
      </p: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D3DCEE97-A0E5-9E48-B231-01EA5482AC44}"/>
              </a:ext>
            </a:extLst>
          </p:cNvPr>
          <p:cNvCxnSpPr>
            <a:cxnSpLocks/>
          </p:cNvCxnSpPr>
          <p:nvPr/>
        </p:nvCxnSpPr>
        <p:spPr>
          <a:xfrm>
            <a:off x="4634753" y="1775012"/>
            <a:ext cx="697898" cy="146263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4FA10C38-CEE3-3B4C-9B06-0C222A80B45A}"/>
              </a:ext>
            </a:extLst>
          </p:cNvPr>
          <p:cNvCxnSpPr>
            <a:cxnSpLocks/>
          </p:cNvCxnSpPr>
          <p:nvPr/>
        </p:nvCxnSpPr>
        <p:spPr>
          <a:xfrm flipH="1">
            <a:off x="1593974" y="1775012"/>
            <a:ext cx="568295" cy="1453675"/>
          </a:xfrm>
          <a:prstGeom prst="straightConnector1">
            <a:avLst/>
          </a:prstGeom>
          <a:ln w="12700">
            <a:solidFill>
              <a:schemeClr val="accent6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Slide_12">
            <a:hlinkClick r:id="" action="ppaction://media"/>
            <a:extLst>
              <a:ext uri="{FF2B5EF4-FFF2-40B4-BE49-F238E27FC236}">
                <a16:creationId xmlns:a16="http://schemas.microsoft.com/office/drawing/2014/main" id="{3E8FD0FF-63ED-ED48-894D-846C2B36FB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38609" y="6504609"/>
            <a:ext cx="353391" cy="35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3868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23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BB017B6D-7263-5140-9040-9B1863F0F899}"/>
              </a:ext>
            </a:extLst>
          </p:cNvPr>
          <p:cNvSpPr txBox="1"/>
          <p:nvPr/>
        </p:nvSpPr>
        <p:spPr>
          <a:xfrm>
            <a:off x="168614" y="88954"/>
            <a:ext cx="23904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Transmission of Virus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DEBF89AB-E704-BD4F-8192-51D7C55944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40234" y="1526415"/>
            <a:ext cx="4015928" cy="4015928"/>
          </a:xfrm>
          <a:prstGeom prst="rect">
            <a:avLst/>
          </a:prstGeom>
        </p:spPr>
      </p:pic>
      <p:pic>
        <p:nvPicPr>
          <p:cNvPr id="16" name="Picture 15">
            <a:extLst>
              <a:ext uri="{FF2B5EF4-FFF2-40B4-BE49-F238E27FC236}">
                <a16:creationId xmlns:a16="http://schemas.microsoft.com/office/drawing/2014/main" id="{B97B9304-BEF7-B642-B328-040FB0F0638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66035" y="1549876"/>
            <a:ext cx="3992468" cy="3992468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C02DCDCA-68C1-A945-9C66-68A4F5122B6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954107" y="1528360"/>
            <a:ext cx="4013983" cy="4013983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6D68DC4E-99CF-7943-970E-238AE4D40547}"/>
              </a:ext>
            </a:extLst>
          </p:cNvPr>
          <p:cNvSpPr txBox="1"/>
          <p:nvPr/>
        </p:nvSpPr>
        <p:spPr>
          <a:xfrm>
            <a:off x="494851" y="5249732"/>
            <a:ext cx="345925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times = 130: number of infectives reaches its peak with 63 infected devices.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BA6CC34-3BAC-D14E-BE07-21E3A04E9AB0}"/>
              </a:ext>
            </a:extLst>
          </p:cNvPr>
          <p:cNvSpPr txBox="1"/>
          <p:nvPr/>
        </p:nvSpPr>
        <p:spPr>
          <a:xfrm>
            <a:off x="4362899" y="5251451"/>
            <a:ext cx="35817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times = 146: the last infective appears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2F7FC87-D49A-EF4E-A88C-BBA971189C51}"/>
              </a:ext>
            </a:extLst>
          </p:cNvPr>
          <p:cNvSpPr txBox="1"/>
          <p:nvPr/>
        </p:nvSpPr>
        <p:spPr>
          <a:xfrm>
            <a:off x="8172486" y="5249732"/>
            <a:ext cx="345925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times = 197: end of epidemic with a last survivor </a:t>
            </a:r>
          </a:p>
        </p:txBody>
      </p:sp>
      <p:cxnSp>
        <p:nvCxnSpPr>
          <p:cNvPr id="24" name="Straight Arrow Connector 23">
            <a:extLst>
              <a:ext uri="{FF2B5EF4-FFF2-40B4-BE49-F238E27FC236}">
                <a16:creationId xmlns:a16="http://schemas.microsoft.com/office/drawing/2014/main" id="{5D581CE7-3B0B-CF43-84C2-DD1B0EAEB1DE}"/>
              </a:ext>
            </a:extLst>
          </p:cNvPr>
          <p:cNvCxnSpPr>
            <a:cxnSpLocks/>
          </p:cNvCxnSpPr>
          <p:nvPr/>
        </p:nvCxnSpPr>
        <p:spPr>
          <a:xfrm flipH="1">
            <a:off x="10466416" y="1666240"/>
            <a:ext cx="140624" cy="1510451"/>
          </a:xfrm>
          <a:prstGeom prst="straightConnector1">
            <a:avLst/>
          </a:prstGeom>
          <a:ln w="12700">
            <a:solidFill>
              <a:srgbClr val="0070C0"/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Slide_13">
            <a:hlinkClick r:id="" action="ppaction://media"/>
            <a:extLst>
              <a:ext uri="{FF2B5EF4-FFF2-40B4-BE49-F238E27FC236}">
                <a16:creationId xmlns:a16="http://schemas.microsoft.com/office/drawing/2014/main" id="{570DCE67-A1BC-704F-B46F-3B68D0661A7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38609" y="6504609"/>
            <a:ext cx="353391" cy="35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2633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73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5A465EB7-E5A3-7745-99F9-6A92C6273F6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834" t="9230" r="2461" b="4355"/>
          <a:stretch/>
        </p:blipFill>
        <p:spPr>
          <a:xfrm>
            <a:off x="1658469" y="1425390"/>
            <a:ext cx="8875059" cy="236668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4B9C9C71-551C-594D-8C73-84B43FAF8B5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43" t="9134" r="457" b="6250"/>
          <a:stretch/>
        </p:blipFill>
        <p:spPr>
          <a:xfrm>
            <a:off x="1631574" y="3966884"/>
            <a:ext cx="8928847" cy="23666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606568B8-1505-E14D-AFE4-33F302EEE011}"/>
              </a:ext>
            </a:extLst>
          </p:cNvPr>
          <p:cNvSpPr txBox="1"/>
          <p:nvPr/>
        </p:nvSpPr>
        <p:spPr>
          <a:xfrm>
            <a:off x="168614" y="8895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Summary of Results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725475-9D2C-DF4B-B899-0A61645BB1EF}"/>
              </a:ext>
            </a:extLst>
          </p:cNvPr>
          <p:cNvSpPr txBox="1"/>
          <p:nvPr/>
        </p:nvSpPr>
        <p:spPr>
          <a:xfrm>
            <a:off x="5638800" y="2981739"/>
            <a:ext cx="65" cy="276999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/>
            <a:endParaRPr lang="en-US" dirty="0"/>
          </a:p>
        </p:txBody>
      </p:sp>
      <p:pic>
        <p:nvPicPr>
          <p:cNvPr id="3" name="Slide_14(2)">
            <a:hlinkClick r:id="" action="ppaction://media"/>
            <a:extLst>
              <a:ext uri="{FF2B5EF4-FFF2-40B4-BE49-F238E27FC236}">
                <a16:creationId xmlns:a16="http://schemas.microsoft.com/office/drawing/2014/main" id="{2FFC9C01-51D1-8A4A-895E-B4E3F87149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38609" y="6504609"/>
            <a:ext cx="353391" cy="35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87608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4226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DC76B3E-E280-FE47-A12E-B72A76C90CF9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3212"/>
          <a:stretch/>
        </p:blipFill>
        <p:spPr>
          <a:xfrm>
            <a:off x="298048" y="1102659"/>
            <a:ext cx="5876365" cy="50560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FE98F0C-B2C0-A149-9827-DD2456FFA71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3027"/>
          <a:stretch/>
        </p:blipFill>
        <p:spPr>
          <a:xfrm>
            <a:off x="6174413" y="1102659"/>
            <a:ext cx="5887599" cy="505609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2A1A637-3A8B-8E43-8FBD-38067DEA4F74}"/>
              </a:ext>
            </a:extLst>
          </p:cNvPr>
          <p:cNvSpPr txBox="1"/>
          <p:nvPr/>
        </p:nvSpPr>
        <p:spPr>
          <a:xfrm>
            <a:off x="739587" y="6158754"/>
            <a:ext cx="4771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Heatmap of average infection proportions considering movements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A53C6C-EEF6-1F4C-B850-D9DC639BCBD3}"/>
              </a:ext>
            </a:extLst>
          </p:cNvPr>
          <p:cNvSpPr txBox="1"/>
          <p:nvPr/>
        </p:nvSpPr>
        <p:spPr>
          <a:xfrm>
            <a:off x="6615952" y="6158753"/>
            <a:ext cx="477140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/>
              <a:t>Heatmap of average infection proportions without movements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15AB750-C555-A340-AE8A-B44BF130DD9D}"/>
              </a:ext>
            </a:extLst>
          </p:cNvPr>
          <p:cNvSpPr txBox="1"/>
          <p:nvPr/>
        </p:nvSpPr>
        <p:spPr>
          <a:xfrm>
            <a:off x="168614" y="88954"/>
            <a:ext cx="226215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Summary of Results</a:t>
            </a:r>
          </a:p>
        </p:txBody>
      </p:sp>
      <p:pic>
        <p:nvPicPr>
          <p:cNvPr id="2" name="Slide_15(2)">
            <a:hlinkClick r:id="" action="ppaction://media"/>
            <a:extLst>
              <a:ext uri="{FF2B5EF4-FFF2-40B4-BE49-F238E27FC236}">
                <a16:creationId xmlns:a16="http://schemas.microsoft.com/office/drawing/2014/main" id="{631059A4-5C9E-2F42-A064-37DBADD6F5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37008" y="6535127"/>
            <a:ext cx="354992" cy="354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57232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561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Conclusions</a:t>
            </a:r>
            <a:br>
              <a:rPr lang="en-GB" dirty="0"/>
            </a:b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 descr="Text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</p:spPr>
            <p:txBody>
              <a:bodyPr/>
              <a:lstStyle/>
              <a:p>
                <a:r>
                  <a:rPr lang="en-US" dirty="0"/>
                  <a:t>Larger communication radius and basic reproduction ratio lead to larger proportion of infectives. </a:t>
                </a:r>
              </a:p>
              <a:p>
                <a:r>
                  <a:rPr lang="en-US" dirty="0"/>
                  <a:t>Movements will encourage the prevalence of worms under the same circumstances.</a:t>
                </a:r>
              </a:p>
              <a:p>
                <a:r>
                  <a:rPr lang="en-US" dirty="0"/>
                  <a:t>Cases with smaller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US" dirty="0"/>
                  <a:t> (within our tested range below 3.0) will be affected more greatly by the population movements.</a:t>
                </a:r>
              </a:p>
              <a:p>
                <a:r>
                  <a:rPr lang="en-US" dirty="0"/>
                  <a:t>Cases with large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(within our tested range below 0.2)will be affected more greatly by the population movements.</a:t>
                </a:r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Text Placeholder 4" descr="Text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  <a:blipFill>
                <a:blip r:embed="rId5"/>
                <a:stretch>
                  <a:fillRect l="-1649" t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Slide_16(2)">
            <a:hlinkClick r:id="" action="ppaction://media"/>
            <a:extLst>
              <a:ext uri="{FF2B5EF4-FFF2-40B4-BE49-F238E27FC236}">
                <a16:creationId xmlns:a16="http://schemas.microsoft.com/office/drawing/2014/main" id="{79D42390-BA53-8A4D-AE66-9CC41245F89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38609" y="6504609"/>
            <a:ext cx="353391" cy="35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35654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48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Limitations</a:t>
            </a:r>
            <a:br>
              <a:rPr lang="en-GB" dirty="0"/>
            </a:br>
            <a:endParaRPr lang="en-GB" dirty="0"/>
          </a:p>
        </p:txBody>
      </p:sp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657922" y="2412000"/>
            <a:ext cx="10772078" cy="3600000"/>
          </a:xfrm>
        </p:spPr>
        <p:txBody>
          <a:bodyPr/>
          <a:lstStyle/>
          <a:p>
            <a:r>
              <a:rPr lang="en-US" dirty="0"/>
              <a:t>Assumptions made do not reflect the real life.</a:t>
            </a:r>
          </a:p>
          <a:p>
            <a:pPr marL="720000" lvl="2"/>
            <a:r>
              <a:rPr lang="en-US" dirty="0"/>
              <a:t>Fixed time intervals for the movements of points between two events </a:t>
            </a:r>
          </a:p>
          <a:p>
            <a:pPr marL="720000" lvl="2"/>
            <a:r>
              <a:rPr lang="en-US" dirty="0"/>
              <a:t>identical transmission radius for every device </a:t>
            </a:r>
          </a:p>
          <a:p>
            <a:r>
              <a:rPr lang="en-US" dirty="0"/>
              <a:t>Relatively low</a:t>
            </a:r>
            <a:r>
              <a:rPr lang="zh-CN" altLang="en-US" dirty="0"/>
              <a:t> </a:t>
            </a:r>
            <a:r>
              <a:rPr lang="en-US" altLang="zh-CN" dirty="0"/>
              <a:t>efficiency</a:t>
            </a:r>
          </a:p>
          <a:p>
            <a:pPr marL="720000" lvl="2"/>
            <a:r>
              <a:rPr lang="en-US" altLang="zh-CN" dirty="0"/>
              <a:t>Check each pair of points near boundary when removing boundary</a:t>
            </a:r>
          </a:p>
          <a:p>
            <a:pPr marL="720000" lvl="2"/>
            <a:r>
              <a:rPr lang="en-US" altLang="zh-CN" dirty="0"/>
              <a:t>Check each pair of points when recalculating edges after event</a:t>
            </a:r>
          </a:p>
          <a:p>
            <a:pPr lvl="2"/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3" name="Slide_17(2)">
            <a:hlinkClick r:id="" action="ppaction://media"/>
            <a:extLst>
              <a:ext uri="{FF2B5EF4-FFF2-40B4-BE49-F238E27FC236}">
                <a16:creationId xmlns:a16="http://schemas.microsoft.com/office/drawing/2014/main" id="{C02F0568-7074-8244-B404-B857F56B36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38609" y="6504609"/>
            <a:ext cx="353391" cy="35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5908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630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Further Work</a:t>
            </a:r>
            <a:br>
              <a:rPr lang="en-GB" dirty="0"/>
            </a:b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 descr="Text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696416" y="2107199"/>
                <a:ext cx="11142192" cy="3930743"/>
              </a:xfrm>
            </p:spPr>
            <p:txBody>
              <a:bodyPr/>
              <a:lstStyle/>
              <a:p>
                <a:r>
                  <a:rPr lang="en-US" dirty="0"/>
                  <a:t>Improve running speed</a:t>
                </a:r>
              </a:p>
              <a:p>
                <a:pPr marL="720000" lvl="2"/>
                <a:r>
                  <a:rPr lang="en-US" dirty="0"/>
                  <a:t>Computational power, e.g. more computing devices, use parallel computing package in R such as `foreach`, `doParallel` with multi-cores CPU.</a:t>
                </a:r>
              </a:p>
              <a:p>
                <a:pPr marL="720000" lvl="2"/>
                <a:r>
                  <a:rPr lang="en-US" dirty="0"/>
                  <a:t>Connect only S to I, instead of connecting all S and I (S to S, S to I, I to I).</a:t>
                </a:r>
              </a:p>
              <a:p>
                <a:pPr marL="720000" lvl="2"/>
                <a:r>
                  <a:rPr lang="en-US" dirty="0"/>
                  <a:t>Trace the moved points and only recalculate the edges for these points.</a:t>
                </a:r>
              </a:p>
              <a:p>
                <a:pPr marL="720000" lvl="2"/>
                <a:r>
                  <a:rPr lang="en-US" dirty="0"/>
                  <a:t>Divide the whole regions into grid of squares with side length being at least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More to consider</a:t>
                </a:r>
                <a:endParaRPr lang="en-US" altLang="zh-CN" dirty="0"/>
              </a:p>
              <a:p>
                <a:pPr marL="720000" lvl="2"/>
                <a:r>
                  <a:rPr lang="en-US" dirty="0"/>
                  <a:t>More complex movement patterns.</a:t>
                </a:r>
                <a:endParaRPr lang="en-US" altLang="zh-CN" dirty="0"/>
              </a:p>
              <a:p>
                <a:pPr marL="720000" lvl="2"/>
                <a:r>
                  <a:rPr lang="en-US" altLang="zh-CN" dirty="0"/>
                  <a:t>Inhomogeneous distribution of the population.</a:t>
                </a:r>
              </a:p>
              <a:p>
                <a:pPr marL="720000" lvl="2"/>
                <a:r>
                  <a:rPr lang="en-US" altLang="zh-CN" dirty="0"/>
                  <a:t>Vaccination, e.g. </a:t>
                </a:r>
                <a:r>
                  <a:rPr lang="en-US" dirty="0"/>
                  <a:t>patches, antivirus software; isolation, e.g. shut down, move to some places where any communications are blocked.</a:t>
                </a:r>
              </a:p>
              <a:p>
                <a:pPr marL="720000" lvl="2"/>
                <a:r>
                  <a:rPr lang="en-US" dirty="0"/>
                  <a:t>More distinct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</m:sSub>
                  </m:oMath>
                </a14:m>
                <a:r>
                  <a:rPr lang="en-US" dirty="0"/>
                  <a:t>, e.g. 10%, 20%.</a:t>
                </a:r>
              </a:p>
              <a:p>
                <a:pPr marL="720000" lvl="2"/>
                <a:endParaRPr lang="en-US" dirty="0"/>
              </a:p>
              <a:p>
                <a:pPr marL="720000" lvl="2"/>
                <a:endParaRPr lang="en-US" altLang="zh-CN" dirty="0"/>
              </a:p>
              <a:p>
                <a:pPr lvl="2"/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US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Text Placeholder 4" descr="Text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696416" y="2107199"/>
                <a:ext cx="11142192" cy="3930743"/>
              </a:xfrm>
              <a:blipFill>
                <a:blip r:embed="rId5"/>
                <a:stretch>
                  <a:fillRect l="-1481" t="-3226" b="-64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Slide_18(2)">
            <a:hlinkClick r:id="" action="ppaction://media"/>
            <a:extLst>
              <a:ext uri="{FF2B5EF4-FFF2-40B4-BE49-F238E27FC236}">
                <a16:creationId xmlns:a16="http://schemas.microsoft.com/office/drawing/2014/main" id="{C24AD580-74F5-BA4B-8727-E57FB2F72E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38608" y="6504608"/>
            <a:ext cx="353392" cy="3533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57944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103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8EBD9F5-13D4-B646-B5A1-174FD5122A76}"/>
              </a:ext>
            </a:extLst>
          </p:cNvPr>
          <p:cNvSpPr txBox="1"/>
          <p:nvPr/>
        </p:nvSpPr>
        <p:spPr>
          <a:xfrm>
            <a:off x="4772561" y="3105835"/>
            <a:ext cx="264687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b="1" dirty="0"/>
              <a:t>Thank you!</a:t>
            </a:r>
          </a:p>
        </p:txBody>
      </p:sp>
      <p:pic>
        <p:nvPicPr>
          <p:cNvPr id="5" name="Slide_19">
            <a:hlinkClick r:id="" action="ppaction://media"/>
            <a:extLst>
              <a:ext uri="{FF2B5EF4-FFF2-40B4-BE49-F238E27FC236}">
                <a16:creationId xmlns:a16="http://schemas.microsoft.com/office/drawing/2014/main" id="{062B1188-FFA0-7847-B485-C5EB2E920A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838609" y="6504609"/>
            <a:ext cx="353391" cy="3533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50527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08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Background</a:t>
            </a:r>
            <a:br>
              <a:rPr lang="en-GB" dirty="0"/>
            </a:br>
            <a:endParaRPr lang="en-GB" dirty="0"/>
          </a:p>
        </p:txBody>
      </p:sp>
      <p:sp>
        <p:nvSpPr>
          <p:cNvPr id="5" name="Text Placeholder 4" descr="Text"/>
          <p:cNvSpPr>
            <a:spLocks noGrp="1"/>
          </p:cNvSpPr>
          <p:nvPr>
            <p:ph type="body" sz="quarter" idx="13"/>
          </p:nvPr>
        </p:nvSpPr>
        <p:spPr>
          <a:xfrm>
            <a:off x="657922" y="2412000"/>
            <a:ext cx="10816683" cy="3600000"/>
          </a:xfrm>
        </p:spPr>
        <p:txBody>
          <a:bodyPr/>
          <a:lstStyle/>
          <a:p>
            <a:r>
              <a:rPr lang="en-GB" dirty="0"/>
              <a:t>Nowadays, </a:t>
            </a:r>
            <a:r>
              <a:rPr lang="en-US" i="1" dirty="0"/>
              <a:t>worms </a:t>
            </a:r>
            <a:r>
              <a:rPr lang="en-US" dirty="0"/>
              <a:t>family is one of the most aggressive and dominant type of computer viruses.</a:t>
            </a:r>
          </a:p>
          <a:p>
            <a:r>
              <a:rPr lang="en-US" dirty="0"/>
              <a:t>They can spread through computer networks without any human intervention.</a:t>
            </a:r>
          </a:p>
          <a:p>
            <a:r>
              <a:rPr lang="en-US" dirty="0"/>
              <a:t>The modern world is becoming increasingly mobile.</a:t>
            </a:r>
          </a:p>
          <a:p>
            <a:r>
              <a:rPr lang="en-US" dirty="0"/>
              <a:t>Wide adoption of short-range wireless communication technologies like WLAN and Bluetooth.</a:t>
            </a:r>
          </a:p>
          <a:p>
            <a:r>
              <a:rPr lang="en-US" dirty="0"/>
              <a:t>They provide lots of convenience for worms to get more devices infected when people carried infected devices are moving.</a:t>
            </a:r>
          </a:p>
          <a:p>
            <a:endParaRPr lang="en-US" dirty="0"/>
          </a:p>
          <a:p>
            <a:endParaRPr lang="en-US" dirty="0"/>
          </a:p>
          <a:p>
            <a:endParaRPr lang="en-GB" dirty="0"/>
          </a:p>
        </p:txBody>
      </p:sp>
      <p:pic>
        <p:nvPicPr>
          <p:cNvPr id="3" name="Slide_2">
            <a:hlinkClick r:id="" action="ppaction://media"/>
            <a:extLst>
              <a:ext uri="{FF2B5EF4-FFF2-40B4-BE49-F238E27FC236}">
                <a16:creationId xmlns:a16="http://schemas.microsoft.com/office/drawing/2014/main" id="{D6199D33-E6A0-FE49-8F38-9CC1D6310F3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833922" y="6499922"/>
            <a:ext cx="358078" cy="358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45778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7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Objectives</a:t>
            </a:r>
            <a:br>
              <a:rPr lang="en-GB" dirty="0"/>
            </a:b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 descr="Text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</p:spPr>
            <p:txBody>
              <a:bodyPr/>
              <a:lstStyle/>
              <a:p>
                <a:r>
                  <a:rPr lang="en-GB" dirty="0"/>
                  <a:t>Simulate the process of the spread of infection through the population.</a:t>
                </a:r>
              </a:p>
              <a:p>
                <a:r>
                  <a:rPr lang="en-GB" dirty="0"/>
                  <a:t>Explore how the communication radius of devices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GB" dirty="0"/>
                  <a:t> (largest infection distance) and the basic reproduction ratio of worms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i="1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/>
                  <a:t> (infection ratio) affect the spread of infection.</a:t>
                </a:r>
              </a:p>
              <a:p>
                <a:r>
                  <a:rPr lang="en-GB" dirty="0"/>
                  <a:t>Explore how the movements of population affect the conditions under which the worms will cause an extensive epidemic (eventual proportion of infectives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</m:sSub>
                  </m:oMath>
                </a14:m>
                <a:r>
                  <a:rPr lang="en-GB" dirty="0"/>
                  <a:t> is 90%), moderate prevalence (50%) or die out very early (5%). </a:t>
                </a:r>
              </a:p>
            </p:txBody>
          </p:sp>
        </mc:Choice>
        <mc:Fallback xmlns="">
          <p:sp>
            <p:nvSpPr>
              <p:cNvPr id="5" name="Text Placeholder 4" descr="Text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  <a:blipFill>
                <a:blip r:embed="rId5"/>
                <a:stretch>
                  <a:fillRect l="-1649" t="-3521" r="-117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Slide_3">
            <a:hlinkClick r:id="" action="ppaction://media"/>
            <a:extLst>
              <a:ext uri="{FF2B5EF4-FFF2-40B4-BE49-F238E27FC236}">
                <a16:creationId xmlns:a16="http://schemas.microsoft.com/office/drawing/2014/main" id="{DD9362BD-2CA9-D84E-8F2E-7D064AB4D26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35524" y="6501524"/>
            <a:ext cx="356476" cy="35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00973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8336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Methodology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 descr="Text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</p:spPr>
            <p:txBody>
              <a:bodyPr/>
              <a:lstStyle/>
              <a:p>
                <a:r>
                  <a:rPr lang="en-GB" dirty="0"/>
                  <a:t>SIR models to show the spread of infection.</a:t>
                </a:r>
              </a:p>
              <a:p>
                <a:r>
                  <a:rPr lang="en-GB" dirty="0"/>
                  <a:t>Random geometric graphs (RGG) to model the spatial connectivity of the devices.</a:t>
                </a:r>
              </a:p>
              <a:p>
                <a:r>
                  <a:rPr lang="en-GB" dirty="0"/>
                  <a:t>Closed unbounded region to keep population constant.</a:t>
                </a:r>
              </a:p>
              <a:p>
                <a:r>
                  <a:rPr lang="en-GB" dirty="0"/>
                  <a:t>Combine SIR and RGG to simulate real-life spread of worms.</a:t>
                </a:r>
              </a:p>
              <a:p>
                <a:r>
                  <a:rPr lang="en-GB" dirty="0"/>
                  <a:t>Simulate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</m:sSub>
                  </m:oMath>
                </a14:m>
                <a:r>
                  <a:rPr lang="en-GB" dirty="0"/>
                  <a:t> with varied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GB" dirty="0"/>
                  <a:t> and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/>
                  <a:t>. For distinct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</m:oMath>
                </a14:m>
                <a:r>
                  <a:rPr lang="en-GB" dirty="0"/>
                  <a:t>, find the regions of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GB" dirty="0"/>
                  <a:t> which contain the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GB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𝐼</m:t>
                        </m:r>
                      </m:sub>
                    </m:sSub>
                  </m:oMath>
                </a14:m>
                <a:r>
                  <a:rPr lang="en-GB" dirty="0"/>
                  <a:t> of our interests, i.e. 5%, 50%, 90%.</a:t>
                </a:r>
              </a:p>
            </p:txBody>
          </p:sp>
        </mc:Choice>
        <mc:Fallback xmlns="">
          <p:sp>
            <p:nvSpPr>
              <p:cNvPr id="5" name="Text Placeholder 4" descr="Text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  <a:blipFill>
                <a:blip r:embed="rId5"/>
                <a:stretch>
                  <a:fillRect l="-1649" t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Slide_4">
            <a:hlinkClick r:id="" action="ppaction://media"/>
            <a:extLst>
              <a:ext uri="{FF2B5EF4-FFF2-40B4-BE49-F238E27FC236}">
                <a16:creationId xmlns:a16="http://schemas.microsoft.com/office/drawing/2014/main" id="{DD631568-91DA-CD43-9A73-671CC99CE4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35524" y="6501524"/>
            <a:ext cx="356476" cy="356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251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31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SIR Model</a:t>
            </a:r>
            <a:br>
              <a:rPr lang="en-GB" dirty="0"/>
            </a:b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 descr="Text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</p:spPr>
            <p:txBody>
              <a:bodyPr/>
              <a:lstStyle/>
              <a:p>
                <a:r>
                  <a:rPr lang="en-US" dirty="0"/>
                  <a:t>Three categories: </a:t>
                </a:r>
                <a:r>
                  <a:rPr lang="en-US" i="1" dirty="0"/>
                  <a:t>susceptible </a:t>
                </a:r>
                <a:r>
                  <a:rPr lang="en-US" dirty="0"/>
                  <a:t>(S), </a:t>
                </a:r>
                <a:r>
                  <a:rPr lang="en-US" i="1" dirty="0"/>
                  <a:t>infected </a:t>
                </a:r>
                <a:r>
                  <a:rPr lang="en-US" dirty="0"/>
                  <a:t>(I), </a:t>
                </a:r>
                <a:r>
                  <a:rPr lang="en-US" i="1" dirty="0"/>
                  <a:t>removed </a:t>
                </a:r>
                <a:r>
                  <a:rPr lang="en-US" dirty="0"/>
                  <a:t>(R).</a:t>
                </a:r>
              </a:p>
              <a:p>
                <a:r>
                  <a:rPr lang="en-US" dirty="0"/>
                  <a:t>Susceptible individuals are devices which do not have the virus but are likely to get infected.</a:t>
                </a:r>
              </a:p>
              <a:p>
                <a:r>
                  <a:rPr lang="en-US" dirty="0"/>
                  <a:t>Infected individuals are devices which have the virus and are able to spread it to susceptible individuals.</a:t>
                </a:r>
              </a:p>
              <a:p>
                <a:r>
                  <a:rPr lang="en-US" dirty="0"/>
                  <a:t>Removed individuals are treated as recovered and immune thus playing no role in the transmission of the virus afterwards. </a:t>
                </a:r>
              </a:p>
              <a:p>
                <a:r>
                  <a:rPr lang="en-US" b="0" dirty="0"/>
                  <a:t>Closed population: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𝐼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𝑅</m:t>
                    </m:r>
                  </m:oMath>
                </a14:m>
                <a:r>
                  <a:rPr lang="en-US" b="0" dirty="0"/>
                  <a:t>.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Text Placeholder 4" descr="Text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  <a:blipFill>
                <a:blip r:embed="rId5"/>
                <a:stretch>
                  <a:fillRect l="-1649" t="-3521" r="-16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Slide_5">
            <a:hlinkClick r:id="" action="ppaction://media"/>
            <a:extLst>
              <a:ext uri="{FF2B5EF4-FFF2-40B4-BE49-F238E27FC236}">
                <a16:creationId xmlns:a16="http://schemas.microsoft.com/office/drawing/2014/main" id="{E01BA1F6-F7FC-034E-89F4-4600B5C40D1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38152" y="6504152"/>
            <a:ext cx="353848" cy="35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73355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356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SIR Model</a:t>
            </a:r>
            <a:br>
              <a:rPr lang="en-GB" dirty="0"/>
            </a:br>
            <a:endParaRPr lang="en-GB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3454D20-FFD4-E448-AE0B-0A3F14741F2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0509" y="1948324"/>
            <a:ext cx="4597485" cy="1635347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51104916-15F9-DF48-BC3B-B35F991364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457560" y="3583671"/>
            <a:ext cx="3223384" cy="2694172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9" name="Text Placeholder 4" descr="Text">
                <a:extLst>
                  <a:ext uri="{FF2B5EF4-FFF2-40B4-BE49-F238E27FC236}">
                    <a16:creationId xmlns:a16="http://schemas.microsoft.com/office/drawing/2014/main" id="{8B069364-EC92-E14E-A41E-D125CB087662}"/>
                  </a:ext>
                </a:extLst>
              </p:cNvPr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5958226" y="2129776"/>
                <a:ext cx="6120360" cy="3966814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l-GR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𝛽</m:t>
                    </m:r>
                  </m:oMath>
                </a14:m>
                <a:r>
                  <a:rPr lang="el-GR" dirty="0"/>
                  <a:t> </a:t>
                </a:r>
                <a:r>
                  <a:rPr lang="en-US" dirty="0"/>
                  <a:t>represents the rate at which infectives make close contacts with others.</a:t>
                </a:r>
              </a:p>
              <a:p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n-US" dirty="0"/>
                  <a:t>represents the probability that such a contact is with a susceptible.</a:t>
                </a:r>
              </a:p>
              <a:p>
                <a14:m>
                  <m:oMath xmlns:m="http://schemas.openxmlformats.org/officeDocument/2006/math">
                    <m:r>
                      <a:rPr lang="el-GR" i="1" dirty="0" smtClean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 represents the rate at which infectives recover,</a:t>
                </a:r>
                <a:r>
                  <a:rPr lang="el-GR" dirty="0"/>
                  <a:t> </a:t>
                </a:r>
                <a:r>
                  <a:rPr lang="en-US" dirty="0"/>
                  <a:t>implying an exponentially distributed infectious period with mean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1/</m:t>
                    </m:r>
                    <m:r>
                      <a:rPr lang="el-GR" i="1" dirty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l-GR" dirty="0"/>
                  <a:t>. </a:t>
                </a:r>
              </a:p>
              <a:p>
                <a:r>
                  <a:rPr lang="en-US" dirty="0"/>
                  <a:t>Basic reproduction ratio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𝑅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l-GR" i="1" dirty="0">
                        <a:latin typeface="Cambria Math" panose="02040503050406030204" pitchFamily="18" charset="0"/>
                      </a:rPr>
                      <m:t>𝛽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l-GR" i="1" dirty="0">
                        <a:latin typeface="Cambria Math" panose="02040503050406030204" pitchFamily="18" charset="0"/>
                      </a:rPr>
                      <m:t>𝛿</m:t>
                    </m:r>
                  </m:oMath>
                </a14:m>
                <a:r>
                  <a:rPr lang="en-US" dirty="0"/>
                  <a:t> represents the expected number of infectives directly generated by a single infected individual </a:t>
                </a:r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9" name="Text Placeholder 4" descr="Text">
                <a:extLst>
                  <a:ext uri="{FF2B5EF4-FFF2-40B4-BE49-F238E27FC236}">
                    <a16:creationId xmlns:a16="http://schemas.microsoft.com/office/drawing/2014/main" id="{8B069364-EC92-E14E-A41E-D125CB087662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5958226" y="2129776"/>
                <a:ext cx="6120360" cy="3966814"/>
              </a:xfrm>
              <a:blipFill>
                <a:blip r:embed="rId7"/>
                <a:stretch>
                  <a:fillRect l="-2692" t="-3526" r="-3727" b="-54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Slide_6">
            <a:hlinkClick r:id="" action="ppaction://media"/>
            <a:extLst>
              <a:ext uri="{FF2B5EF4-FFF2-40B4-BE49-F238E27FC236}">
                <a16:creationId xmlns:a16="http://schemas.microsoft.com/office/drawing/2014/main" id="{5CE72C83-E17A-A243-9E04-54E5AEA6734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38152" y="6472264"/>
            <a:ext cx="353848" cy="3538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80621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913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 mute="1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Random Geometric Graphs </a:t>
            </a:r>
            <a:br>
              <a:rPr lang="en-US" dirty="0"/>
            </a:br>
            <a:br>
              <a:rPr lang="en-GB" dirty="0"/>
            </a:b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 descr="Text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</p:spPr>
            <p:txBody>
              <a:bodyPr/>
              <a:lstStyle/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be some specified probability density function 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ℝ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</m:t>
                        </m:r>
                      </m:sup>
                    </m:sSup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 dirty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 , … </m:t>
                    </m:r>
                  </m:oMath>
                </a14:m>
                <a:r>
                  <a:rPr lang="en-US" dirty="0"/>
                  <a:t>be independently and identically distributed d-dimensional variables with common density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Let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l-GR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i="1" dirty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 = {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 , </m:t>
                    </m:r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 , …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, </m:t>
                    </m:r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}, </m:t>
                    </m:r>
                  </m:oMath>
                </a14:m>
                <a:r>
                  <a:rPr lang="en-US" dirty="0"/>
                  <a:t>and let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 be a positive parameter. </a:t>
                </a:r>
              </a:p>
              <a:p>
                <a:r>
                  <a:rPr lang="en-US" dirty="0"/>
                  <a:t>A random geometric graph can be denoted by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𝐺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l-GR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l-GR" i="1" dirty="0">
                            <a:latin typeface="Cambria Math" panose="02040503050406030204" pitchFamily="18" charset="0"/>
                          </a:rPr>
                          <m:t>𝜒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𝑛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;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), </m:t>
                    </m:r>
                  </m:oMath>
                </a14:m>
                <a:r>
                  <a:rPr lang="en-US" dirty="0"/>
                  <a:t>which is an undirected graph with vertex set </a:t>
                </a:r>
                <a14:m>
                  <m:oMath xmlns:m="http://schemas.openxmlformats.org/officeDocument/2006/math">
                    <m:r>
                      <a:rPr lang="el-GR" i="1" dirty="0" smtClean="0">
                        <a:latin typeface="Cambria Math" panose="02040503050406030204" pitchFamily="18" charset="0"/>
                      </a:rPr>
                      <m:t>𝜒</m:t>
                    </m:r>
                  </m:oMath>
                </a14:m>
                <a:r>
                  <a:rPr lang="el-GR" dirty="0"/>
                  <a:t> </a:t>
                </a:r>
                <a:r>
                  <a:rPr lang="en-US" dirty="0"/>
                  <a:t>and undirected edges connecting all pairs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{</m:t>
                    </m:r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dirty="0" err="1">
                        <a:latin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} </m:t>
                    </m:r>
                  </m:oMath>
                </a14:m>
                <a:r>
                  <a:rPr lang="en-US" dirty="0"/>
                  <a:t>with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||</m:t>
                    </m:r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𝑗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 − </m:t>
                    </m:r>
                    <m:sSub>
                      <m:sSub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𝑖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</a:rPr>
                      <m:t>|| ≤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𝑟</m:t>
                    </m:r>
                  </m:oMath>
                </a14:m>
                <a:r>
                  <a:rPr lang="en-US" dirty="0"/>
                  <a:t>. </a:t>
                </a:r>
              </a:p>
              <a:p>
                <a:r>
                  <a:rPr lang="en-US" dirty="0"/>
                  <a:t>In this paper we mainly focus on the case where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2 </m:t>
                    </m:r>
                  </m:oMath>
                </a14:m>
                <a:r>
                  <a:rPr lang="en-US" dirty="0"/>
                  <a:t> and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𝑓</m:t>
                    </m:r>
                  </m:oMath>
                </a14:m>
                <a:r>
                  <a:rPr lang="en-US" dirty="0"/>
                  <a:t> is the density of the uniform distribution on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[0, 1]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dirty="0"/>
                  <a:t>.</a:t>
                </a:r>
              </a:p>
              <a:p>
                <a:endParaRPr lang="en-US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Text Placeholder 4" descr="Text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  <a:blipFill>
                <a:blip r:embed="rId5"/>
                <a:stretch>
                  <a:fillRect l="-1649" t="-3169" r="-236" b="-21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Slide_7(2)">
            <a:hlinkClick r:id="" action="ppaction://media"/>
            <a:extLst>
              <a:ext uri="{FF2B5EF4-FFF2-40B4-BE49-F238E27FC236}">
                <a16:creationId xmlns:a16="http://schemas.microsoft.com/office/drawing/2014/main" id="{D1D5DEB0-8753-6C4E-BFD4-C8A011F3077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843657" y="6509657"/>
            <a:ext cx="348343" cy="34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82822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352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946DBBE-2688-F94F-B6CE-C8C6327EC394}"/>
              </a:ext>
            </a:extLst>
          </p:cNvPr>
          <p:cNvSpPr txBox="1"/>
          <p:nvPr/>
        </p:nvSpPr>
        <p:spPr>
          <a:xfrm>
            <a:off x="168614" y="88954"/>
            <a:ext cx="48269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Random Geometric Graphs without boundary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F0E514D-2E5E-AF4A-93F3-812AC62D209A}"/>
                  </a:ext>
                </a:extLst>
              </p:cNvPr>
              <p:cNvSpPr txBox="1"/>
              <p:nvPr/>
            </p:nvSpPr>
            <p:spPr>
              <a:xfrm>
                <a:off x="713486" y="5836835"/>
                <a:ext cx="5084584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l"/>
                <a:r>
                  <a:rPr lang="en-US" dirty="0"/>
                  <a:t>An example of RGG with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=100, 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=0.15</m:t>
                    </m:r>
                  </m:oMath>
                </a14:m>
                <a:r>
                  <a:rPr lang="en-US" dirty="0"/>
                  <a:t> with boundary (dashed square ring with width 0.15) </a:t>
                </a:r>
              </a:p>
            </p:txBody>
          </p:sp>
        </mc:Choice>
        <mc:Fallback xmlns=""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0F0E514D-2E5E-AF4A-93F3-812AC62D209A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713486" y="5836835"/>
                <a:ext cx="5084584" cy="646331"/>
              </a:xfrm>
              <a:prstGeom prst="rect">
                <a:avLst/>
              </a:prstGeom>
              <a:blipFill>
                <a:blip r:embed="rId5"/>
                <a:stretch>
                  <a:fillRect l="-746" t="-3922" b="-1372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14" name="TextBox 13">
            <a:extLst>
              <a:ext uri="{FF2B5EF4-FFF2-40B4-BE49-F238E27FC236}">
                <a16:creationId xmlns:a16="http://schemas.microsoft.com/office/drawing/2014/main" id="{EA0D5A3A-6B70-0F42-9DB6-7229B2D1205A}"/>
              </a:ext>
            </a:extLst>
          </p:cNvPr>
          <p:cNvSpPr txBox="1"/>
          <p:nvPr/>
        </p:nvSpPr>
        <p:spPr>
          <a:xfrm>
            <a:off x="7020866" y="5836835"/>
            <a:ext cx="41216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en-US" dirty="0"/>
              <a:t>An example of RGG without boundary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2260232-EAA6-DB44-B13C-2947C109DBE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43660" y="1043452"/>
            <a:ext cx="5476055" cy="477055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B75F7CA-70C1-B14B-8036-D8A1852A50B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08244" y="1043452"/>
            <a:ext cx="5495068" cy="4773578"/>
          </a:xfrm>
          <a:prstGeom prst="rect">
            <a:avLst/>
          </a:prstGeom>
        </p:spPr>
      </p:pic>
      <p:pic>
        <p:nvPicPr>
          <p:cNvPr id="3" name="Slide_8(2)">
            <a:hlinkClick r:id="" action="ppaction://media"/>
            <a:extLst>
              <a:ext uri="{FF2B5EF4-FFF2-40B4-BE49-F238E27FC236}">
                <a16:creationId xmlns:a16="http://schemas.microsoft.com/office/drawing/2014/main" id="{A20C6A00-1172-5742-AE44-F6F043471C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843657" y="6509657"/>
            <a:ext cx="348343" cy="34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19396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8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 descr="Heading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Movements of the population</a:t>
            </a:r>
            <a:br>
              <a:rPr lang="en-GB" dirty="0"/>
            </a:br>
            <a:endParaRPr lang="en-GB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" name="Text Placeholder 4" descr="Text"/>
              <p:cNvSpPr>
                <a:spLocks noGrp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</p:spPr>
            <p:txBody>
              <a:bodyPr/>
              <a:lstStyle/>
              <a:p>
                <a:r>
                  <a:rPr lang="en-US" dirty="0"/>
                  <a:t>Two categories: One is still and has a small probability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=0.01</m:t>
                    </m:r>
                  </m:oMath>
                </a14:m>
                <a:r>
                  <a:rPr lang="en-US" dirty="0"/>
                  <a:t> to start moving, and the other is moving and is very likely to keep moving with probability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𝑝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=0.9</m:t>
                    </m:r>
                  </m:oMath>
                </a14:m>
                <a:r>
                  <a:rPr lang="en-US" dirty="0"/>
                  <a:t>.</a:t>
                </a:r>
              </a:p>
              <a:p>
                <a:r>
                  <a:rPr lang="en-US" dirty="0"/>
                  <a:t>About 9% of the population are moving when stationary.</a:t>
                </a:r>
              </a:p>
              <a:p>
                <a:r>
                  <a:rPr lang="en-US" dirty="0"/>
                  <a:t>Move direction: </a:t>
                </a:r>
                <a14:m>
                  <m:oMath xmlns:m="http://schemas.openxmlformats.org/officeDocument/2006/math">
                    <m:r>
                      <a:rPr lang="el-GR" i="1" dirty="0" smtClean="0">
                        <a:latin typeface="Cambria Math" panose="02040503050406030204" pitchFamily="18" charset="0"/>
                      </a:rPr>
                      <m:t>𝜃</m:t>
                    </m:r>
                    <m:r>
                      <a:rPr lang="el-GR" i="1" dirty="0" smtClean="0">
                        <a:latin typeface="Cambria Math" panose="02040503050406030204" pitchFamily="18" charset="0"/>
                      </a:rPr>
                      <m:t> ∼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𝑈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(0, 2</m:t>
                    </m:r>
                    <m:r>
                      <a:rPr lang="el-GR" i="1" dirty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l-GR" i="1" dirty="0">
                        <a:latin typeface="Cambria Math" panose="02040503050406030204" pitchFamily="18" charset="0"/>
                      </a:rPr>
                      <m:t>) </m:t>
                    </m:r>
                  </m:oMath>
                </a14:m>
                <a:r>
                  <a:rPr lang="en-US" dirty="0"/>
                  <a:t>, Move distance: </a:t>
                </a: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∼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𝑁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(0.3, 0.1)</m:t>
                    </m:r>
                  </m:oMath>
                </a14:m>
                <a:r>
                  <a:rPr lang="en-US" dirty="0"/>
                  <a:t>.</a:t>
                </a:r>
              </a:p>
              <a:p>
                <a:endParaRPr lang="el-GR" dirty="0"/>
              </a:p>
              <a:p>
                <a:endParaRPr lang="en-US" dirty="0"/>
              </a:p>
              <a:p>
                <a:endParaRPr lang="en-GB" dirty="0"/>
              </a:p>
            </p:txBody>
          </p:sp>
        </mc:Choice>
        <mc:Fallback xmlns="">
          <p:sp>
            <p:nvSpPr>
              <p:cNvPr id="5" name="Text Placeholder 4" descr="Text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sz="quarter" idx="13"/>
              </p:nvPr>
            </p:nvSpPr>
            <p:spPr>
              <a:xfrm>
                <a:off x="657922" y="2412000"/>
                <a:ext cx="10772078" cy="3600000"/>
              </a:xfrm>
              <a:blipFill>
                <a:blip r:embed="rId5"/>
                <a:stretch>
                  <a:fillRect l="-1649" t="-35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30D96420-6E6C-254B-A9F0-64119FE2FF5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57922" y="4443443"/>
            <a:ext cx="4796849" cy="1868540"/>
          </a:xfrm>
          <a:prstGeom prst="rect">
            <a:avLst/>
          </a:prstGeom>
        </p:spPr>
      </p:pic>
      <p:pic>
        <p:nvPicPr>
          <p:cNvPr id="6" name="Slide_9(2)">
            <a:hlinkClick r:id="" action="ppaction://media"/>
            <a:extLst>
              <a:ext uri="{FF2B5EF4-FFF2-40B4-BE49-F238E27FC236}">
                <a16:creationId xmlns:a16="http://schemas.microsoft.com/office/drawing/2014/main" id="{72B763C1-4E8D-1C43-A78D-C39876EECD9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843657" y="6509657"/>
            <a:ext cx="348343" cy="3483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3334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3614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UCL_Black_Slide_Theme">
  <a:themeElements>
    <a:clrScheme name="UCL Black Theme">
      <a:dk1>
        <a:sysClr val="windowText" lastClr="000000"/>
      </a:dk1>
      <a:lt1>
        <a:srgbClr val="FFFFFF"/>
      </a:lt1>
      <a:dk2>
        <a:srgbClr val="000000"/>
      </a:dk2>
      <a:lt2>
        <a:srgbClr val="E6E6E6"/>
      </a:lt2>
      <a:accent1>
        <a:srgbClr val="F6BE00"/>
      </a:accent1>
      <a:accent2>
        <a:srgbClr val="B5BD00"/>
      </a:accent2>
      <a:accent3>
        <a:srgbClr val="A4DBE8"/>
      </a:accent3>
      <a:accent4>
        <a:srgbClr val="8C8279"/>
      </a:accent4>
      <a:accent5>
        <a:srgbClr val="EA7600"/>
      </a:accent5>
      <a:accent6>
        <a:srgbClr val="E03C31"/>
      </a:accent6>
      <a:hlink>
        <a:srgbClr val="0563C1"/>
      </a:hlink>
      <a:folHlink>
        <a:srgbClr val="954F72"/>
      </a:folHlink>
    </a:clrScheme>
    <a:fontScheme name="Arial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 algn="l">
          <a:defRPr dirty="0"/>
        </a:defPPr>
      </a:lstStyle>
    </a:txDef>
  </a:objectDefaults>
  <a:extraClrSchemeLst/>
  <a:custClrLst>
    <a:custClr name="name of colour">
      <a:srgbClr val="000000"/>
    </a:custClr>
  </a:custClrLst>
  <a:extLst>
    <a:ext uri="{05A4C25C-085E-4340-85A3-A5531E510DB2}">
      <thm15:themeFamily xmlns:thm15="http://schemas.microsoft.com/office/thememl/2012/main" name="Presentation4" id="{1117F47E-1820-FB44-B702-91BC503BEEB2}" vid="{7AC29BA8-160E-2647-B666-6ADA20DE7EB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2613</TotalTime>
  <Words>1178</Words>
  <Application>Microsoft Macintosh PowerPoint</Application>
  <PresentationFormat>Widescreen</PresentationFormat>
  <Paragraphs>136</Paragraphs>
  <Slides>19</Slides>
  <Notes>18</Notes>
  <HiddenSlides>0</HiddenSlides>
  <MMClips>19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3" baseType="lpstr">
      <vt:lpstr>Arial</vt:lpstr>
      <vt:lpstr>Calibri</vt:lpstr>
      <vt:lpstr>Cambria Math</vt:lpstr>
      <vt:lpstr>UCL_Black_Slide_Theme</vt:lpstr>
      <vt:lpstr>Worms and Stochastic Epidemic Models   supervised by Dr. Chak Hei (Hugo) Lo</vt:lpstr>
      <vt:lpstr>Background </vt:lpstr>
      <vt:lpstr>Objectives </vt:lpstr>
      <vt:lpstr>Methodology</vt:lpstr>
      <vt:lpstr>SIR Model </vt:lpstr>
      <vt:lpstr>SIR Model </vt:lpstr>
      <vt:lpstr>Random Geometric Graphs   </vt:lpstr>
      <vt:lpstr>PowerPoint Presentation</vt:lpstr>
      <vt:lpstr>Movements of the population </vt:lpstr>
      <vt:lpstr>Movements of the population 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 </vt:lpstr>
      <vt:lpstr>Limitations </vt:lpstr>
      <vt:lpstr>Further Work </vt:lpstr>
      <vt:lpstr>PowerPoint Presentation</vt:lpstr>
    </vt:vector>
  </TitlesOfParts>
  <Company>University College London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Petterson, Helen</dc:creator>
  <cp:lastModifiedBy>Lingyu Tan</cp:lastModifiedBy>
  <cp:revision>176</cp:revision>
  <dcterms:created xsi:type="dcterms:W3CDTF">2020-09-10T09:35:54Z</dcterms:created>
  <dcterms:modified xsi:type="dcterms:W3CDTF">2021-10-27T17:48:57Z</dcterms:modified>
</cp:coreProperties>
</file>

<file path=docProps/thumbnail.jpeg>
</file>